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Robo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50E1A04-724B-4E0A-9520-A45726084B82}">
  <a:tblStyle styleId="{450E1A04-724B-4E0A-9520-A45726084B8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4.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oboto-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khistory.org/publications/enc/entry.php?entry=GL002" TargetMode="External"/><Relationship Id="rId3" Type="http://schemas.openxmlformats.org/officeDocument/2006/relationships/hyperlink" Target="https://www.okhistory.org/publications/enc/entry.php?entry=SA017" TargetMode="External"/><Relationship Id="rId4" Type="http://schemas.openxmlformats.org/officeDocument/2006/relationships/hyperlink" Target="https://www.history.com/topics/us-states/oklahoma" TargetMode="External"/><Relationship Id="rId11" Type="http://schemas.openxmlformats.org/officeDocument/2006/relationships/hyperlink" Target="https://tulsaworld.com/archive/sand-springs-timepiece/article_a0785244-f415-538c-a15f-58daa92cd990.htm" TargetMode="External"/><Relationship Id="rId10" Type="http://schemas.openxmlformats.org/officeDocument/2006/relationships/hyperlink" Target="https://sandspringsok.org/DocumentCenter/View/3050/2017-PAFR?bidId=" TargetMode="External"/><Relationship Id="rId9" Type="http://schemas.openxmlformats.org/officeDocument/2006/relationships/hyperlink" Target="https://www.sandspringsok.org/482/Historic-Tour-3-Waiting-Station" TargetMode="External"/><Relationship Id="rId5" Type="http://schemas.openxmlformats.org/officeDocument/2006/relationships/hyperlink" Target="https://www.okhistory.org/publications/enc/entry.php?entry=GL002" TargetMode="External"/><Relationship Id="rId6" Type="http://schemas.openxmlformats.org/officeDocument/2006/relationships/hyperlink" Target="https://www.okhistory.org/publications/enc/entry.php?entryname=MANUFACTURING" TargetMode="External"/><Relationship Id="rId7" Type="http://schemas.openxmlformats.org/officeDocument/2006/relationships/hyperlink" Target="https://tulsaworld.com/archive/sand-springs-timepiece/article_a0785244-f415-538c-a15f-58daa92cd990.html" TargetMode="External"/><Relationship Id="rId8" Type="http://schemas.openxmlformats.org/officeDocument/2006/relationships/hyperlink" Target="https://www.okhistory.org/publications/enc/entry.php?entry=SA017"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c875dc7ed_0_1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c875dc7ed_0_1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bc875dc7ed_0_18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bc875dc7ed_0_1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A,D, or E.  Student should defend their answer.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bc875dc7ed_0_18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bc875dc7ed_0_18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bc875dc7ed_0_19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bc875dc7ed_0_19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A or B.  </a:t>
            </a:r>
            <a:r>
              <a:rPr lang="en"/>
              <a:t>Students should defend their answer.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bc875dc7ed_0_2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bc875dc7ed_0_2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bc875dc7ed_0_2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bc875dc7ed_0_2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bc875dc7ed_0_2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bc875dc7ed_0_2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bc875dc7ed_0_2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bc875dc7ed_0_2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bc875dc7ed_0_2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bc875dc7ed_0_2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bc875dc7ed_0_2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bc875dc7ed_0_2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bc875dc7ed_0_2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bc875dc7ed_0_2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A or 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bc875dc7ed_0_2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bc875dc7ed_0_2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possible answers:</a:t>
            </a:r>
            <a:endParaRPr/>
          </a:p>
          <a:p>
            <a:pPr indent="-298450" lvl="0" marL="457200" rtl="0" algn="l">
              <a:spcBef>
                <a:spcPts val="0"/>
              </a:spcBef>
              <a:spcAft>
                <a:spcPts val="0"/>
              </a:spcAft>
              <a:buSzPts val="1100"/>
              <a:buAutoNum type="arabicPeriod"/>
            </a:pPr>
            <a:r>
              <a:rPr lang="en"/>
              <a:t> The desire to help people.</a:t>
            </a:r>
            <a:endParaRPr/>
          </a:p>
          <a:p>
            <a:pPr indent="-298450" lvl="0" marL="457200" rtl="0" algn="l">
              <a:spcBef>
                <a:spcPts val="0"/>
              </a:spcBef>
              <a:spcAft>
                <a:spcPts val="0"/>
              </a:spcAft>
              <a:buSzPts val="1100"/>
              <a:buAutoNum type="arabicPeriod"/>
            </a:pPr>
            <a:r>
              <a:rPr lang="en"/>
              <a:t>Mr. Page was the initiator of activities and events.  Captain Breeding carried out or supervised others to carry out the work.</a:t>
            </a:r>
            <a:endParaRPr/>
          </a:p>
          <a:p>
            <a:pPr indent="-298450" lvl="0" marL="457200" rtl="0" algn="l">
              <a:spcBef>
                <a:spcPts val="0"/>
              </a:spcBef>
              <a:spcAft>
                <a:spcPts val="0"/>
              </a:spcAft>
              <a:buSzPts val="1100"/>
              <a:buAutoNum type="arabicPeriod"/>
            </a:pPr>
            <a:r>
              <a:rPr lang="en"/>
              <a:t>The family did not have a lot of material resources.  They were in a rickety wagon.</a:t>
            </a:r>
            <a:endParaRPr/>
          </a:p>
          <a:p>
            <a:pPr indent="-298450" lvl="0" marL="457200" rtl="0" algn="l">
              <a:spcBef>
                <a:spcPts val="0"/>
              </a:spcBef>
              <a:spcAft>
                <a:spcPts val="0"/>
              </a:spcAft>
              <a:buSzPts val="1100"/>
              <a:buAutoNum type="arabicPeriod"/>
            </a:pPr>
            <a:r>
              <a:rPr lang="en"/>
              <a:t>It was rough and raw land.  It was not easy to travel over.</a:t>
            </a:r>
            <a:endParaRPr/>
          </a:p>
          <a:p>
            <a:pPr indent="-298450" lvl="0" marL="457200" rtl="0" algn="l">
              <a:spcBef>
                <a:spcPts val="0"/>
              </a:spcBef>
              <a:spcAft>
                <a:spcPts val="0"/>
              </a:spcAft>
              <a:buSzPts val="1100"/>
              <a:buAutoNum type="arabicPeriod"/>
            </a:pPr>
            <a:r>
              <a:rPr lang="en"/>
              <a:t>Captain Breeding was committed to helping Mr. Page.  He stayed involved over many years (41 years) to help Mr. Page and to work with the children of the home.  Even after he retired, he continued to do what he could to help.</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bc875dc7ed_0_2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bc875dc7ed_0_2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bc875dc7ed_0_2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bc875dc7ed_0_2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bc875dc7ed_0_3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bc875dc7ed_0_3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Possible sources:</a:t>
            </a:r>
            <a:endParaRPr/>
          </a:p>
          <a:p>
            <a:pPr indent="0" lvl="0" marL="0" rtl="0" algn="l">
              <a:lnSpc>
                <a:spcPct val="170000"/>
              </a:lnSpc>
              <a:spcBef>
                <a:spcPts val="0"/>
              </a:spcBef>
              <a:spcAft>
                <a:spcPts val="0"/>
              </a:spcAft>
              <a:buNone/>
            </a:pPr>
            <a:r>
              <a:rPr lang="en" sz="1600" u="sng">
                <a:solidFill>
                  <a:srgbClr val="4FC3F7"/>
                </a:solidFill>
                <a:latin typeface="Roboto"/>
                <a:ea typeface="Roboto"/>
                <a:cs typeface="Roboto"/>
                <a:sym typeface="Roboto"/>
                <a:hlinkClick r:id="rId2">
                  <a:extLst>
                    <a:ext uri="{A12FA001-AC4F-418D-AE19-62706E023703}">
                      <ahyp:hlinkClr val="tx"/>
                    </a:ext>
                  </a:extLst>
                </a:hlinkClick>
              </a:rPr>
              <a:t>https://www.okhistory.org/publications/enc/entry.php?entry=GL002</a:t>
            </a:r>
            <a:endParaRPr/>
          </a:p>
          <a:p>
            <a:pPr indent="0" lvl="0" marL="0" marR="127000" rtl="0" algn="l">
              <a:lnSpc>
                <a:spcPct val="115000"/>
              </a:lnSpc>
              <a:spcBef>
                <a:spcPts val="1500"/>
              </a:spcBef>
              <a:spcAft>
                <a:spcPts val="0"/>
              </a:spcAft>
              <a:buNone/>
            </a:pPr>
            <a:r>
              <a:rPr lang="en" u="sng">
                <a:solidFill>
                  <a:srgbClr val="4FC3F7"/>
                </a:solidFill>
                <a:hlinkClick r:id="rId3">
                  <a:extLst>
                    <a:ext uri="{A12FA001-AC4F-418D-AE19-62706E023703}">
                      <ahyp:hlinkClr val="tx"/>
                    </a:ext>
                  </a:extLst>
                </a:hlinkClick>
              </a:rPr>
              <a:t>https://www.okhistory.org/publications/enc/entry.php?entry=SA017</a:t>
            </a:r>
            <a:endParaRPr>
              <a:solidFill>
                <a:srgbClr val="4285F4"/>
              </a:solidFill>
            </a:endParaRPr>
          </a:p>
          <a:p>
            <a:pPr indent="0" lvl="0" marL="0" marR="127000" rtl="0" algn="l">
              <a:lnSpc>
                <a:spcPct val="115000"/>
              </a:lnSpc>
              <a:spcBef>
                <a:spcPts val="700"/>
              </a:spcBef>
              <a:spcAft>
                <a:spcPts val="0"/>
              </a:spcAft>
              <a:buNone/>
            </a:pPr>
            <a:r>
              <a:rPr lang="en" u="sng">
                <a:solidFill>
                  <a:srgbClr val="4FC3F7"/>
                </a:solidFill>
                <a:hlinkClick r:id="rId4">
                  <a:extLst>
                    <a:ext uri="{A12FA001-AC4F-418D-AE19-62706E023703}">
                      <ahyp:hlinkClr val="tx"/>
                    </a:ext>
                  </a:extLst>
                </a:hlinkClick>
              </a:rPr>
              <a:t>https://www.history.com/topics/us-states/oklahoma</a:t>
            </a:r>
            <a:endParaRPr/>
          </a:p>
          <a:p>
            <a:pPr indent="0" lvl="0" marL="0" rtl="0" algn="l">
              <a:lnSpc>
                <a:spcPct val="115000"/>
              </a:lnSpc>
              <a:spcBef>
                <a:spcPts val="700"/>
              </a:spcBef>
              <a:spcAft>
                <a:spcPts val="0"/>
              </a:spcAft>
              <a:buNone/>
            </a:pPr>
            <a:r>
              <a:rPr lang="en" sz="1200" u="sng">
                <a:solidFill>
                  <a:schemeClr val="dk1"/>
                </a:solidFill>
                <a:latin typeface="Roboto"/>
                <a:ea typeface="Roboto"/>
                <a:cs typeface="Roboto"/>
                <a:sym typeface="Roboto"/>
                <a:hlinkClick r:id="rId5">
                  <a:extLst>
                    <a:ext uri="{A12FA001-AC4F-418D-AE19-62706E023703}">
                      <ahyp:hlinkClr val="tx"/>
                    </a:ext>
                  </a:extLst>
                </a:hlinkClick>
              </a:rPr>
              <a:t>https://www.okhistory.org/publications/enc/entry.php?entry=GL002</a:t>
            </a:r>
            <a:endParaRPr/>
          </a:p>
          <a:p>
            <a:pPr indent="0" lvl="0" marL="0" rtl="0" algn="l">
              <a:lnSpc>
                <a:spcPct val="170000"/>
              </a:lnSpc>
              <a:spcBef>
                <a:spcPts val="1600"/>
              </a:spcBef>
              <a:spcAft>
                <a:spcPts val="0"/>
              </a:spcAft>
              <a:buNone/>
            </a:pPr>
            <a:r>
              <a:rPr lang="en" sz="950" u="sng">
                <a:solidFill>
                  <a:srgbClr val="4FC3F7"/>
                </a:solidFill>
                <a:highlight>
                  <a:schemeClr val="lt1"/>
                </a:highlight>
                <a:hlinkClick r:id="rId6">
                  <a:extLst>
                    <a:ext uri="{A12FA001-AC4F-418D-AE19-62706E023703}">
                      <ahyp:hlinkClr val="tx"/>
                    </a:ext>
                  </a:extLst>
                </a:hlinkClick>
              </a:rPr>
              <a:t>https://www.okhistory.org/publications/enc/entry.php?entryname=MANUFACTURING</a:t>
            </a:r>
            <a:endParaRPr/>
          </a:p>
          <a:p>
            <a:pPr indent="0" lvl="0" marL="0" rtl="0" algn="l">
              <a:lnSpc>
                <a:spcPct val="115000"/>
              </a:lnSpc>
              <a:spcBef>
                <a:spcPts val="1500"/>
              </a:spcBef>
              <a:spcAft>
                <a:spcPts val="0"/>
              </a:spcAft>
              <a:buNone/>
            </a:pPr>
            <a:r>
              <a:rPr lang="en" sz="950">
                <a:solidFill>
                  <a:srgbClr val="4285F4"/>
                </a:solidFill>
                <a:highlight>
                  <a:schemeClr val="lt1"/>
                </a:highlight>
              </a:rPr>
              <a:t>Sources: </a:t>
            </a:r>
            <a:endParaRPr sz="950">
              <a:solidFill>
                <a:srgbClr val="4285F4"/>
              </a:solidFill>
              <a:highlight>
                <a:schemeClr val="lt1"/>
              </a:highlight>
            </a:endParaRPr>
          </a:p>
          <a:p>
            <a:pPr indent="0" lvl="0" marL="0" rtl="0" algn="l">
              <a:lnSpc>
                <a:spcPct val="115000"/>
              </a:lnSpc>
              <a:spcBef>
                <a:spcPts val="1600"/>
              </a:spcBef>
              <a:spcAft>
                <a:spcPts val="0"/>
              </a:spcAft>
              <a:buNone/>
            </a:pPr>
            <a:r>
              <a:rPr lang="en" sz="1000" u="sng">
                <a:solidFill>
                  <a:srgbClr val="4FC3F7"/>
                </a:solidFill>
                <a:highlight>
                  <a:schemeClr val="lt1"/>
                </a:highlight>
                <a:latin typeface="Georgia"/>
                <a:ea typeface="Georgia"/>
                <a:cs typeface="Georgia"/>
                <a:sym typeface="Georgia"/>
                <a:hlinkClick r:id="rId7">
                  <a:extLst>
                    <a:ext uri="{A12FA001-AC4F-418D-AE19-62706E023703}">
                      <ahyp:hlinkClr val="tx"/>
                    </a:ext>
                  </a:extLst>
                </a:hlinkClick>
              </a:rPr>
              <a:t>https://tulsaworld.com/archive/sand-springs-timepiece/article_a0785244-f415-538c-a15f-58daa92cd990.html</a:t>
            </a:r>
            <a:endParaRPr sz="450">
              <a:solidFill>
                <a:srgbClr val="4285F4"/>
              </a:solidFill>
              <a:highlight>
                <a:schemeClr val="lt1"/>
              </a:highlight>
            </a:endParaRPr>
          </a:p>
          <a:p>
            <a:pPr indent="0" lvl="0" marL="0" rtl="0" algn="l">
              <a:lnSpc>
                <a:spcPct val="115000"/>
              </a:lnSpc>
              <a:spcBef>
                <a:spcPts val="1600"/>
              </a:spcBef>
              <a:spcAft>
                <a:spcPts val="0"/>
              </a:spcAft>
              <a:buNone/>
            </a:pPr>
            <a:r>
              <a:rPr lang="en" sz="950" u="sng">
                <a:solidFill>
                  <a:srgbClr val="4FC3F7"/>
                </a:solidFill>
                <a:highlight>
                  <a:schemeClr val="lt1"/>
                </a:highlight>
                <a:hlinkClick r:id="rId8">
                  <a:extLst>
                    <a:ext uri="{A12FA001-AC4F-418D-AE19-62706E023703}">
                      <ahyp:hlinkClr val="tx"/>
                    </a:ext>
                  </a:extLst>
                </a:hlinkClick>
              </a:rPr>
              <a:t>https://www.okhistory.org/publications/enc/entry.php?entry=SA017</a:t>
            </a:r>
            <a:endParaRPr sz="950">
              <a:solidFill>
                <a:srgbClr val="4285F4"/>
              </a:solidFill>
              <a:highlight>
                <a:schemeClr val="lt1"/>
              </a:highlight>
            </a:endParaRPr>
          </a:p>
          <a:p>
            <a:pPr indent="0" lvl="0" marL="0" rtl="0" algn="l">
              <a:lnSpc>
                <a:spcPct val="115000"/>
              </a:lnSpc>
              <a:spcBef>
                <a:spcPts val="1600"/>
              </a:spcBef>
              <a:spcAft>
                <a:spcPts val="0"/>
              </a:spcAft>
              <a:buNone/>
            </a:pPr>
            <a:r>
              <a:rPr lang="en" sz="950" u="sng">
                <a:solidFill>
                  <a:srgbClr val="4FC3F7"/>
                </a:solidFill>
                <a:highlight>
                  <a:schemeClr val="lt1"/>
                </a:highlight>
                <a:hlinkClick r:id="rId9">
                  <a:extLst>
                    <a:ext uri="{A12FA001-AC4F-418D-AE19-62706E023703}">
                      <ahyp:hlinkClr val="tx"/>
                    </a:ext>
                  </a:extLst>
                </a:hlinkClick>
              </a:rPr>
              <a:t>https://www.sandspringsok.org/482/Historic-Tour-3-Waiting-Station</a:t>
            </a:r>
            <a:endParaRPr/>
          </a:p>
          <a:p>
            <a:pPr indent="0" lvl="0" marL="0" rtl="0" algn="l">
              <a:spcBef>
                <a:spcPts val="1600"/>
              </a:spcBef>
              <a:spcAft>
                <a:spcPts val="0"/>
              </a:spcAft>
              <a:buNone/>
            </a:pPr>
            <a:r>
              <a:rPr lang="en" u="sng">
                <a:solidFill>
                  <a:srgbClr val="4FC3F7"/>
                </a:solidFill>
                <a:hlinkClick r:id="rId10">
                  <a:extLst>
                    <a:ext uri="{A12FA001-AC4F-418D-AE19-62706E023703}">
                      <ahyp:hlinkClr val="tx"/>
                    </a:ext>
                  </a:extLst>
                </a:hlinkClick>
              </a:rPr>
              <a:t>https://sandspringsok.org/DocumentCenter/View/3050/2017-PAFR?bidId=</a:t>
            </a:r>
            <a:endParaRPr/>
          </a:p>
          <a:p>
            <a:pPr indent="0" lvl="0" marL="0" rtl="0" algn="l">
              <a:spcBef>
                <a:spcPts val="0"/>
              </a:spcBef>
              <a:spcAft>
                <a:spcPts val="0"/>
              </a:spcAft>
              <a:buNone/>
            </a:pPr>
            <a:r>
              <a:t/>
            </a:r>
            <a:endParaRPr/>
          </a:p>
          <a:p>
            <a:pPr indent="0" lvl="0" marL="457200" rtl="0" algn="l">
              <a:lnSpc>
                <a:spcPct val="170000"/>
              </a:lnSpc>
              <a:spcBef>
                <a:spcPts val="0"/>
              </a:spcBef>
              <a:spcAft>
                <a:spcPts val="1500"/>
              </a:spcAft>
              <a:buClr>
                <a:schemeClr val="dk1"/>
              </a:buClr>
              <a:buSzPts val="1100"/>
              <a:buFont typeface="Arial"/>
              <a:buNone/>
            </a:pPr>
            <a:r>
              <a:rPr lang="en" sz="1200" u="sng">
                <a:solidFill>
                  <a:schemeClr val="hlink"/>
                </a:solidFill>
                <a:highlight>
                  <a:schemeClr val="lt1"/>
                </a:highlight>
                <a:latin typeface="Georgia"/>
                <a:ea typeface="Georgia"/>
                <a:cs typeface="Georgia"/>
                <a:sym typeface="Georgia"/>
                <a:hlinkClick r:id="rId11"/>
              </a:rPr>
              <a:t>https://tulsaworld.com/archive/sand-springs-timepiece/article_a0785244-f415-538c-a15f-58daa92cd990.htm</a:t>
            </a:r>
            <a:endParaRPr sz="8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bc875dc7ed_0_2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bc875dc7ed_0_2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bc875dc7ed_0_30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bc875dc7ed_0_30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bc875dc7ed_0_2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bc875dc7ed_0_2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bc875dc7ed_0_26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bc875dc7ed_0_2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bc875dc7ed_0_3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bc875dc7ed_0_3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cce84201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cce84201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bc875dc7e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bc875dc7e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cce84201b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cce84201b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c2e711b8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c2e711b8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cce84201b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cce84201b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c875dc7ed_0_2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bc875dc7ed_0_2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c875dc7ed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bc875dc7ed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c875dc7e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c875dc7e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bc875dc7ed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bc875dc7ed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Teacher Notes:</a:t>
            </a:r>
            <a:r>
              <a:rPr lang="en"/>
              <a:t>  Discuss the types of text that a student might see in informational text at the museum.  Suggestions for delivery of instruction:  Read the slides as a group or assign as an individual assignment.  Ask students to evaluate and state whether the text on each slide is </a:t>
            </a:r>
            <a:r>
              <a:rPr b="1" lang="en"/>
              <a:t>mostly</a:t>
            </a:r>
            <a:r>
              <a:rPr b="1" lang="en"/>
              <a:t> </a:t>
            </a:r>
            <a:r>
              <a:rPr lang="en"/>
              <a:t>descriptive, discusses a problem &amp; solution, explains a sequence, compares &amp; contrasts, or suggests cause &amp; effect.   Students should explain their answers.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bc875dc7ed_0_1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bc875dc7ed_0_1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bc875dc7ed_0_1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bc875dc7ed_0_1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note:  The case for all of the above could be made.  Students just need to support their answer.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63" name="Shape 63"/>
        <p:cNvGrpSpPr/>
        <p:nvPr/>
      </p:nvGrpSpPr>
      <p:grpSpPr>
        <a:xfrm>
          <a:off x="0" y="0"/>
          <a:ext cx="0" cy="0"/>
          <a:chOff x="0" y="0"/>
          <a:chExt cx="0" cy="0"/>
        </a:xfrm>
      </p:grpSpPr>
      <p:sp>
        <p:nvSpPr>
          <p:cNvPr id="64" name="Google Shape;64;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ph idx="1" type="body"/>
          </p:nvPr>
        </p:nvSpPr>
        <p:spPr>
          <a:xfrm>
            <a:off x="630075" y="992625"/>
            <a:ext cx="3777600" cy="3172200"/>
          </a:xfrm>
          <a:prstGeom prst="rect">
            <a:avLst/>
          </a:prstGeom>
          <a:noFill/>
        </p:spPr>
        <p:txBody>
          <a:bodyPr anchorCtr="0" anchor="ctr"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66" name="Google Shape;6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spTree>
      <p:nvGrpSpPr>
        <p:cNvPr id="67" name="Shape 67"/>
        <p:cNvGrpSpPr/>
        <p:nvPr/>
      </p:nvGrpSpPr>
      <p:grpSpPr>
        <a:xfrm>
          <a:off x="0" y="0"/>
          <a:ext cx="0" cy="0"/>
          <a:chOff x="0" y="0"/>
          <a:chExt cx="0" cy="0"/>
        </a:xfrm>
      </p:grpSpPr>
      <p:sp>
        <p:nvSpPr>
          <p:cNvPr id="68" name="Google Shape;68;p14"/>
          <p:cNvSpPr/>
          <p:nvPr/>
        </p:nvSpPr>
        <p:spPr>
          <a:xfrm>
            <a:off x="-100" y="-125"/>
            <a:ext cx="9144000" cy="5143500"/>
          </a:xfrm>
          <a:prstGeom prst="rect">
            <a:avLst/>
          </a:prstGeom>
          <a:gradFill>
            <a:gsLst>
              <a:gs pos="0">
                <a:srgbClr val="696969"/>
              </a:gs>
              <a:gs pos="100000">
                <a:srgbClr val="1D1D1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0" y="0"/>
            <a:ext cx="37893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txBox="1"/>
          <p:nvPr>
            <p:ph type="title"/>
          </p:nvPr>
        </p:nvSpPr>
        <p:spPr>
          <a:xfrm>
            <a:off x="265500" y="316700"/>
            <a:ext cx="3163500" cy="26076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p:txBody>
      </p:sp>
      <p:sp>
        <p:nvSpPr>
          <p:cNvPr id="71" name="Google Shape;71;p14"/>
          <p:cNvSpPr txBox="1"/>
          <p:nvPr>
            <p:ph idx="1" type="subTitle"/>
          </p:nvPr>
        </p:nvSpPr>
        <p:spPr>
          <a:xfrm>
            <a:off x="265500" y="3009000"/>
            <a:ext cx="3163500" cy="12351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1400"/>
              <a:buNone/>
              <a:defRPr sz="1400">
                <a:solidFill>
                  <a:srgbClr val="FFFFFF"/>
                </a:solidFill>
              </a:defRPr>
            </a:lvl1pPr>
            <a:lvl2pPr lvl="1" algn="l">
              <a:lnSpc>
                <a:spcPct val="100000"/>
              </a:lnSpc>
              <a:spcBef>
                <a:spcPts val="0"/>
              </a:spcBef>
              <a:spcAft>
                <a:spcPts val="0"/>
              </a:spcAft>
              <a:buClr>
                <a:srgbClr val="FFFFFF"/>
              </a:buClr>
              <a:buSzPts val="1400"/>
              <a:buNone/>
              <a:defRPr sz="1400">
                <a:solidFill>
                  <a:srgbClr val="FFFFFF"/>
                </a:solidFill>
              </a:defRPr>
            </a:lvl2pPr>
            <a:lvl3pPr lvl="2" algn="l">
              <a:lnSpc>
                <a:spcPct val="100000"/>
              </a:lnSpc>
              <a:spcBef>
                <a:spcPts val="0"/>
              </a:spcBef>
              <a:spcAft>
                <a:spcPts val="0"/>
              </a:spcAft>
              <a:buClr>
                <a:srgbClr val="FFFFFF"/>
              </a:buClr>
              <a:buSzPts val="1400"/>
              <a:buNone/>
              <a:defRPr sz="1400">
                <a:solidFill>
                  <a:srgbClr val="FFFFFF"/>
                </a:solidFill>
              </a:defRPr>
            </a:lvl3pPr>
            <a:lvl4pPr lvl="3" algn="l">
              <a:lnSpc>
                <a:spcPct val="100000"/>
              </a:lnSpc>
              <a:spcBef>
                <a:spcPts val="0"/>
              </a:spcBef>
              <a:spcAft>
                <a:spcPts val="0"/>
              </a:spcAft>
              <a:buClr>
                <a:srgbClr val="FFFFFF"/>
              </a:buClr>
              <a:buSzPts val="1400"/>
              <a:buNone/>
              <a:defRPr sz="1400">
                <a:solidFill>
                  <a:srgbClr val="FFFFFF"/>
                </a:solidFill>
              </a:defRPr>
            </a:lvl4pPr>
            <a:lvl5pPr lvl="4" algn="l">
              <a:lnSpc>
                <a:spcPct val="100000"/>
              </a:lnSpc>
              <a:spcBef>
                <a:spcPts val="0"/>
              </a:spcBef>
              <a:spcAft>
                <a:spcPts val="0"/>
              </a:spcAft>
              <a:buClr>
                <a:srgbClr val="FFFFFF"/>
              </a:buClr>
              <a:buSzPts val="1400"/>
              <a:buNone/>
              <a:defRPr sz="1400">
                <a:solidFill>
                  <a:srgbClr val="FFFFFF"/>
                </a:solidFill>
              </a:defRPr>
            </a:lvl5pPr>
            <a:lvl6pPr lvl="5" algn="l">
              <a:lnSpc>
                <a:spcPct val="100000"/>
              </a:lnSpc>
              <a:spcBef>
                <a:spcPts val="0"/>
              </a:spcBef>
              <a:spcAft>
                <a:spcPts val="0"/>
              </a:spcAft>
              <a:buClr>
                <a:srgbClr val="FFFFFF"/>
              </a:buClr>
              <a:buSzPts val="1400"/>
              <a:buNone/>
              <a:defRPr sz="1400">
                <a:solidFill>
                  <a:srgbClr val="FFFFFF"/>
                </a:solidFill>
              </a:defRPr>
            </a:lvl6pPr>
            <a:lvl7pPr lvl="6" algn="l">
              <a:lnSpc>
                <a:spcPct val="100000"/>
              </a:lnSpc>
              <a:spcBef>
                <a:spcPts val="0"/>
              </a:spcBef>
              <a:spcAft>
                <a:spcPts val="0"/>
              </a:spcAft>
              <a:buClr>
                <a:srgbClr val="FFFFFF"/>
              </a:buClr>
              <a:buSzPts val="1400"/>
              <a:buNone/>
              <a:defRPr sz="1400">
                <a:solidFill>
                  <a:srgbClr val="FFFFFF"/>
                </a:solidFill>
              </a:defRPr>
            </a:lvl7pPr>
            <a:lvl8pPr lvl="7" algn="l">
              <a:lnSpc>
                <a:spcPct val="100000"/>
              </a:lnSpc>
              <a:spcBef>
                <a:spcPts val="0"/>
              </a:spcBef>
              <a:spcAft>
                <a:spcPts val="0"/>
              </a:spcAft>
              <a:buClr>
                <a:srgbClr val="FFFFFF"/>
              </a:buClr>
              <a:buSzPts val="1400"/>
              <a:buNone/>
              <a:defRPr sz="1400">
                <a:solidFill>
                  <a:srgbClr val="FFFFFF"/>
                </a:solidFill>
              </a:defRPr>
            </a:lvl8pPr>
            <a:lvl9pPr lvl="8" algn="l">
              <a:lnSpc>
                <a:spcPct val="100000"/>
              </a:lnSpc>
              <a:spcBef>
                <a:spcPts val="0"/>
              </a:spcBef>
              <a:spcAft>
                <a:spcPts val="0"/>
              </a:spcAft>
              <a:buClr>
                <a:srgbClr val="FFFFFF"/>
              </a:buClr>
              <a:buSzPts val="1400"/>
              <a:buNone/>
              <a:defRPr sz="1400">
                <a:solidFill>
                  <a:srgbClr val="FFFFFF"/>
                </a:solidFill>
              </a:defRPr>
            </a:lvl9pPr>
          </a:lstStyle>
          <a:p/>
        </p:txBody>
      </p:sp>
      <p:sp>
        <p:nvSpPr>
          <p:cNvPr id="72" name="Google Shape;72;p14"/>
          <p:cNvSpPr txBox="1"/>
          <p:nvPr>
            <p:ph idx="2" type="body"/>
          </p:nvPr>
        </p:nvSpPr>
        <p:spPr>
          <a:xfrm>
            <a:off x="4283675" y="992575"/>
            <a:ext cx="4407300" cy="3158100"/>
          </a:xfrm>
          <a:prstGeom prst="rect">
            <a:avLst/>
          </a:prstGeom>
          <a:noFill/>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FFFFFF"/>
              </a:buClr>
              <a:buSzPts val="1800"/>
              <a:buChar char="●"/>
              <a:defRPr sz="1800">
                <a:solidFill>
                  <a:srgbClr val="FFFFFF"/>
                </a:solidFill>
              </a:defRPr>
            </a:lvl1pPr>
            <a:lvl2pPr indent="-317500" lvl="1" marL="914400" algn="l">
              <a:lnSpc>
                <a:spcPct val="115000"/>
              </a:lnSpc>
              <a:spcBef>
                <a:spcPts val="0"/>
              </a:spcBef>
              <a:spcAft>
                <a:spcPts val="0"/>
              </a:spcAft>
              <a:buClr>
                <a:srgbClr val="FFFFFF"/>
              </a:buClr>
              <a:buSzPts val="1400"/>
              <a:buChar char="○"/>
              <a:defRPr sz="1400">
                <a:solidFill>
                  <a:srgbClr val="FFFFFF"/>
                </a:solidFill>
              </a:defRPr>
            </a:lvl2pPr>
            <a:lvl3pPr indent="-317500" lvl="2" marL="1371600" algn="l">
              <a:lnSpc>
                <a:spcPct val="115000"/>
              </a:lnSpc>
              <a:spcBef>
                <a:spcPts val="0"/>
              </a:spcBef>
              <a:spcAft>
                <a:spcPts val="0"/>
              </a:spcAft>
              <a:buClr>
                <a:srgbClr val="FFFFFF"/>
              </a:buClr>
              <a:buSzPts val="1400"/>
              <a:buChar char="■"/>
              <a:defRPr sz="1400">
                <a:solidFill>
                  <a:srgbClr val="FFFFFF"/>
                </a:solidFill>
              </a:defRPr>
            </a:lvl3pPr>
            <a:lvl4pPr indent="-317500" lvl="3" marL="1828800" algn="l">
              <a:lnSpc>
                <a:spcPct val="115000"/>
              </a:lnSpc>
              <a:spcBef>
                <a:spcPts val="0"/>
              </a:spcBef>
              <a:spcAft>
                <a:spcPts val="0"/>
              </a:spcAft>
              <a:buClr>
                <a:srgbClr val="FFFFFF"/>
              </a:buClr>
              <a:buSzPts val="1400"/>
              <a:buChar char="●"/>
              <a:defRPr sz="1400">
                <a:solidFill>
                  <a:srgbClr val="FFFFFF"/>
                </a:solidFill>
              </a:defRPr>
            </a:lvl4pPr>
            <a:lvl5pPr indent="-317500" lvl="4" marL="2286000" algn="l">
              <a:lnSpc>
                <a:spcPct val="115000"/>
              </a:lnSpc>
              <a:spcBef>
                <a:spcPts val="0"/>
              </a:spcBef>
              <a:spcAft>
                <a:spcPts val="0"/>
              </a:spcAft>
              <a:buClr>
                <a:srgbClr val="FFFFFF"/>
              </a:buClr>
              <a:buSzPts val="1400"/>
              <a:buChar char="○"/>
              <a:defRPr sz="1400">
                <a:solidFill>
                  <a:srgbClr val="FFFFFF"/>
                </a:solidFill>
              </a:defRPr>
            </a:lvl5pPr>
            <a:lvl6pPr indent="-317500" lvl="5" marL="2743200" algn="l">
              <a:lnSpc>
                <a:spcPct val="115000"/>
              </a:lnSpc>
              <a:spcBef>
                <a:spcPts val="0"/>
              </a:spcBef>
              <a:spcAft>
                <a:spcPts val="0"/>
              </a:spcAft>
              <a:buClr>
                <a:srgbClr val="FFFFFF"/>
              </a:buClr>
              <a:buSzPts val="1400"/>
              <a:buChar char="■"/>
              <a:defRPr sz="1400">
                <a:solidFill>
                  <a:srgbClr val="FFFFFF"/>
                </a:solidFill>
              </a:defRPr>
            </a:lvl6pPr>
            <a:lvl7pPr indent="-317500" lvl="6" marL="3200400" algn="l">
              <a:lnSpc>
                <a:spcPct val="115000"/>
              </a:lnSpc>
              <a:spcBef>
                <a:spcPts val="0"/>
              </a:spcBef>
              <a:spcAft>
                <a:spcPts val="0"/>
              </a:spcAft>
              <a:buClr>
                <a:srgbClr val="FFFFFF"/>
              </a:buClr>
              <a:buSzPts val="1400"/>
              <a:buChar char="●"/>
              <a:defRPr sz="1400">
                <a:solidFill>
                  <a:srgbClr val="FFFFFF"/>
                </a:solidFill>
              </a:defRPr>
            </a:lvl7pPr>
            <a:lvl8pPr indent="-317500" lvl="7" marL="3657600" algn="l">
              <a:lnSpc>
                <a:spcPct val="115000"/>
              </a:lnSpc>
              <a:spcBef>
                <a:spcPts val="0"/>
              </a:spcBef>
              <a:spcAft>
                <a:spcPts val="0"/>
              </a:spcAft>
              <a:buClr>
                <a:srgbClr val="FFFFFF"/>
              </a:buClr>
              <a:buSzPts val="1400"/>
              <a:buChar char="○"/>
              <a:defRPr sz="1400">
                <a:solidFill>
                  <a:srgbClr val="FFFFFF"/>
                </a:solidFill>
              </a:defRPr>
            </a:lvl8pPr>
            <a:lvl9pPr indent="-317500" lvl="8" marL="4114800" algn="l">
              <a:lnSpc>
                <a:spcPct val="115000"/>
              </a:lnSpc>
              <a:spcBef>
                <a:spcPts val="0"/>
              </a:spcBef>
              <a:spcAft>
                <a:spcPts val="0"/>
              </a:spcAft>
              <a:buClr>
                <a:srgbClr val="FFFFFF"/>
              </a:buClr>
              <a:buSzPts val="1400"/>
              <a:buChar char="■"/>
              <a:defRPr sz="1400">
                <a:solidFill>
                  <a:srgbClr val="FFFFFF"/>
                </a:solidFill>
              </a:defRPr>
            </a:lvl9pPr>
          </a:lstStyle>
          <a:p/>
        </p:txBody>
      </p:sp>
      <p:sp>
        <p:nvSpPr>
          <p:cNvPr id="73" name="Google Shape;73;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3">
    <p:bg>
      <p:bgPr>
        <a:solidFill>
          <a:srgbClr val="FFFFFF"/>
        </a:solidFill>
      </p:bgPr>
    </p:bg>
    <p:spTree>
      <p:nvGrpSpPr>
        <p:cNvPr id="74" name="Shape 74"/>
        <p:cNvGrpSpPr/>
        <p:nvPr/>
      </p:nvGrpSpPr>
      <p:grpSpPr>
        <a:xfrm>
          <a:off x="0" y="0"/>
          <a:ext cx="0" cy="0"/>
          <a:chOff x="0" y="0"/>
          <a:chExt cx="0" cy="0"/>
        </a:xfrm>
      </p:grpSpPr>
      <p:sp>
        <p:nvSpPr>
          <p:cNvPr id="75" name="Google Shape;75;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txBox="1"/>
          <p:nvPr>
            <p:ph idx="1" type="body"/>
          </p:nvPr>
        </p:nvSpPr>
        <p:spPr>
          <a:xfrm>
            <a:off x="317425" y="209550"/>
            <a:ext cx="4779300" cy="46284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77" name="Google Shape;7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4">
    <p:bg>
      <p:bgPr>
        <a:solidFill>
          <a:srgbClr val="FFFFFF"/>
        </a:solidFill>
      </p:bgPr>
    </p:bg>
    <p:spTree>
      <p:nvGrpSpPr>
        <p:cNvPr id="78" name="Shape 78"/>
        <p:cNvGrpSpPr/>
        <p:nvPr/>
      </p:nvGrpSpPr>
      <p:grpSpPr>
        <a:xfrm>
          <a:off x="0" y="0"/>
          <a:ext cx="0" cy="0"/>
          <a:chOff x="0" y="0"/>
          <a:chExt cx="0" cy="0"/>
        </a:xfrm>
      </p:grpSpPr>
      <p:sp>
        <p:nvSpPr>
          <p:cNvPr id="79" name="Google Shape;79;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txBox="1"/>
          <p:nvPr>
            <p:ph idx="1" type="body"/>
          </p:nvPr>
        </p:nvSpPr>
        <p:spPr>
          <a:xfrm>
            <a:off x="630075" y="992625"/>
            <a:ext cx="3777600" cy="3172200"/>
          </a:xfrm>
          <a:prstGeom prst="rect">
            <a:avLst/>
          </a:prstGeom>
          <a:noFill/>
        </p:spPr>
        <p:txBody>
          <a:bodyPr anchorCtr="0" anchor="ctr"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81" name="Google Shape;8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5">
    <p:bg>
      <p:bgPr>
        <a:solidFill>
          <a:srgbClr val="FFFFFF"/>
        </a:solidFill>
      </p:bgPr>
    </p:bg>
    <p:spTree>
      <p:nvGrpSpPr>
        <p:cNvPr id="82" name="Shape 82"/>
        <p:cNvGrpSpPr/>
        <p:nvPr/>
      </p:nvGrpSpPr>
      <p:grpSpPr>
        <a:xfrm>
          <a:off x="0" y="0"/>
          <a:ext cx="0" cy="0"/>
          <a:chOff x="0" y="0"/>
          <a:chExt cx="0" cy="0"/>
        </a:xfrm>
      </p:grpSpPr>
      <p:sp>
        <p:nvSpPr>
          <p:cNvPr id="83" name="Google Shape;83;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txBox="1"/>
          <p:nvPr>
            <p:ph idx="1" type="body"/>
          </p:nvPr>
        </p:nvSpPr>
        <p:spPr>
          <a:xfrm>
            <a:off x="317425" y="659100"/>
            <a:ext cx="3683100" cy="3825300"/>
          </a:xfrm>
          <a:prstGeom prst="rect">
            <a:avLst/>
          </a:prstGeom>
          <a:noFill/>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85" name="Google Shape;85;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docs.google.com/presentation/d/121l10fY0GeyCrabpAB34RH_nA2AK2Jr3wnUiEthyIZw/edit?usp=sharing" TargetMode="External"/><Relationship Id="rId4" Type="http://schemas.openxmlformats.org/officeDocument/2006/relationships/hyperlink" Target="https://jamboard.google.com/d/1Jbb2saJUyIa91ZYK_Bg-tkdd3qtRjrkwjcf60g2zHuk/edit?usp=sharing" TargetMode="External"/><Relationship Id="rId5" Type="http://schemas.openxmlformats.org/officeDocument/2006/relationships/hyperlink" Target="https://docs.google.com/presentation/d/1OAuAjlY1e6vAXlmclk_cdxjRcY5X_MS3goYQCarV8M4/present?slide=id.p" TargetMode="External"/><Relationship Id="rId6" Type="http://schemas.openxmlformats.org/officeDocument/2006/relationships/hyperlink" Target="https://docs.google.com/presentation/d/1OAuAjlY1e6vAXlmclk_cdxjRcY5X_MS3goYQCarV8M4/present?slide=id.p" TargetMode="External"/><Relationship Id="rId7" Type="http://schemas.openxmlformats.org/officeDocument/2006/relationships/hyperlink" Target="https://m.voicesofoklahoma.com/interview/page-charles/" TargetMode="External"/><Relationship Id="rId8" Type="http://schemas.openxmlformats.org/officeDocument/2006/relationships/hyperlink" Target="https://m.voicesofoklahoma.com/interview/page-charl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hyperlink" Target="https://docs.google.com/presentation/d/1BoceE4l4PLADwhYdDcr3kkio_mOEN4z_ujBH6J_MYR8/edit?usp=shar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hyperlink" Target="https://guides.lib.uw.edu/c.php?g=344285&amp;p=258059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6.jpg"/><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hyperlink" Target="https://humanities.utulsa.edu/oklahoma-home-historically-black-towns-u-s-state/#:~:text=Black%20Towns%20Map.&amp;text=Black%2Downed%20farms%2C%20schools%2C,some%20cases%2C%20inciting%20racial%20violenc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hyperlink" Target="https://www.tulsa2021.org/resources" TargetMode="External"/><Relationship Id="rId4" Type="http://schemas.openxmlformats.org/officeDocument/2006/relationships/hyperlink" Target="https://static1.squarespace.com/static/5ea8334f5334b8122b5ac3e6/t/600b492f024f6955813f97e6/1611352379898/TRMCC+-+1-DAY+LESSON+PLAN+%28UPDATED%29" TargetMode="External"/><Relationship Id="rId5" Type="http://schemas.openxmlformats.org/officeDocument/2006/relationships/hyperlink" Target="https://static1.squarespace.com/static/5ea8334f5334b8122b5ac3e6/t/600b49500649ad38a1ac7c46/1611352420483/TRMCC+-+5-DAY+LESSON+PLAN+%28UPDATED%2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rotWithShape="1">
          <a:blip r:embed="rId3">
            <a:alphaModFix/>
          </a:blip>
          <a:srcRect b="0" l="5626" r="5626" t="0"/>
          <a:stretch/>
        </p:blipFill>
        <p:spPr>
          <a:xfrm>
            <a:off x="5897300" y="321600"/>
            <a:ext cx="2949447" cy="2212021"/>
          </a:xfrm>
          <a:prstGeom prst="rect">
            <a:avLst/>
          </a:prstGeom>
          <a:noFill/>
          <a:ln>
            <a:noFill/>
          </a:ln>
        </p:spPr>
      </p:pic>
      <p:pic>
        <p:nvPicPr>
          <p:cNvPr id="91" name="Google Shape;91;p18"/>
          <p:cNvPicPr preferRelativeResize="0"/>
          <p:nvPr/>
        </p:nvPicPr>
        <p:blipFill rotWithShape="1">
          <a:blip r:embed="rId4">
            <a:alphaModFix/>
          </a:blip>
          <a:srcRect b="18000" l="0" r="0" t="18007"/>
          <a:stretch/>
        </p:blipFill>
        <p:spPr>
          <a:xfrm>
            <a:off x="5897312" y="2609825"/>
            <a:ext cx="2949447" cy="2212074"/>
          </a:xfrm>
          <a:prstGeom prst="rect">
            <a:avLst/>
          </a:prstGeom>
          <a:noFill/>
          <a:ln>
            <a:noFill/>
          </a:ln>
        </p:spPr>
      </p:pic>
      <p:sp>
        <p:nvSpPr>
          <p:cNvPr id="92" name="Google Shape;92;p18"/>
          <p:cNvSpPr txBox="1"/>
          <p:nvPr>
            <p:ph idx="1" type="body"/>
          </p:nvPr>
        </p:nvSpPr>
        <p:spPr>
          <a:xfrm>
            <a:off x="588775" y="321600"/>
            <a:ext cx="4924800" cy="4628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6200"/>
              <a:t>Standards-based Lessons for Middle School:  </a:t>
            </a:r>
            <a:endParaRPr b="1" sz="6200"/>
          </a:p>
          <a:p>
            <a:pPr indent="0" lvl="0" marL="0" rtl="0" algn="l">
              <a:spcBef>
                <a:spcPts val="1600"/>
              </a:spcBef>
              <a:spcAft>
                <a:spcPts val="0"/>
              </a:spcAft>
              <a:buNone/>
            </a:pPr>
            <a:r>
              <a:rPr b="1" lang="en" sz="5433"/>
              <a:t>Sand Springs History Informational Text</a:t>
            </a:r>
            <a:endParaRPr b="1" sz="5433"/>
          </a:p>
          <a:p>
            <a:pPr indent="0" lvl="0" marL="0" rtl="0" algn="l">
              <a:spcBef>
                <a:spcPts val="1600"/>
              </a:spcBef>
              <a:spcAft>
                <a:spcPts val="0"/>
              </a:spcAft>
              <a:buNone/>
            </a:pPr>
            <a:r>
              <a:rPr b="1" lang="en" sz="5433"/>
              <a:t>Lesson 1 - Charles Page - Slides 4 - 16</a:t>
            </a:r>
            <a:endParaRPr b="1" sz="5433"/>
          </a:p>
          <a:p>
            <a:pPr indent="0" lvl="0" marL="0" rtl="0" algn="l">
              <a:spcBef>
                <a:spcPts val="1600"/>
              </a:spcBef>
              <a:spcAft>
                <a:spcPts val="0"/>
              </a:spcAft>
              <a:buNone/>
            </a:pPr>
            <a:r>
              <a:rPr b="1" lang="en" sz="5433"/>
              <a:t>Lesson 2 - Captain Breeding - Slides 17  - 20</a:t>
            </a:r>
            <a:endParaRPr b="1" sz="5433"/>
          </a:p>
          <a:p>
            <a:pPr indent="0" lvl="0" marL="0" rtl="0" algn="l">
              <a:spcBef>
                <a:spcPts val="1600"/>
              </a:spcBef>
              <a:spcAft>
                <a:spcPts val="0"/>
              </a:spcAft>
              <a:buNone/>
            </a:pPr>
            <a:r>
              <a:rPr b="1" lang="en" sz="5433"/>
              <a:t>Lesson 3 - Early Sand Springs Industry - Slides 21-23</a:t>
            </a:r>
            <a:endParaRPr b="1" sz="5433"/>
          </a:p>
          <a:p>
            <a:pPr indent="0" lvl="0" marL="0" rtl="0" algn="l">
              <a:spcBef>
                <a:spcPts val="1600"/>
              </a:spcBef>
              <a:spcAft>
                <a:spcPts val="0"/>
              </a:spcAft>
              <a:buNone/>
            </a:pPr>
            <a:r>
              <a:rPr b="1" lang="en" sz="5433"/>
              <a:t>Lesson 4 - The Children’s Home and Widow’s Colony - Slides 24-27</a:t>
            </a:r>
            <a:endParaRPr b="1" sz="5433"/>
          </a:p>
          <a:p>
            <a:pPr indent="0" lvl="0" marL="0" rtl="0" algn="l">
              <a:spcBef>
                <a:spcPts val="1600"/>
              </a:spcBef>
              <a:spcAft>
                <a:spcPts val="0"/>
              </a:spcAft>
              <a:buNone/>
            </a:pPr>
            <a:r>
              <a:rPr b="1" lang="en" sz="5433"/>
              <a:t>Lesson 5 - How Sand Springs Responded To The Tulsa Race Massacre of 1921 - Slides 28-32</a:t>
            </a:r>
            <a:endParaRPr b="1" sz="5433"/>
          </a:p>
          <a:p>
            <a:pPr indent="0" lvl="0" marL="0" rtl="0" algn="l">
              <a:spcBef>
                <a:spcPts val="1600"/>
              </a:spcBef>
              <a:spcAft>
                <a:spcPts val="0"/>
              </a:spcAft>
              <a:buNone/>
            </a:pPr>
            <a:r>
              <a:t/>
            </a:r>
            <a:endParaRPr b="1" sz="8633"/>
          </a:p>
          <a:p>
            <a:pPr indent="0" lvl="0" marL="0" rtl="0" algn="l">
              <a:lnSpc>
                <a:spcPct val="100000"/>
              </a:lnSpc>
              <a:spcBef>
                <a:spcPts val="1600"/>
              </a:spcBef>
              <a:spcAft>
                <a:spcPts val="0"/>
              </a:spcAft>
              <a:buNone/>
            </a:pPr>
            <a:r>
              <a:rPr lang="en" sz="4400">
                <a:solidFill>
                  <a:srgbClr val="000000"/>
                </a:solidFill>
                <a:latin typeface="ArialMT"/>
                <a:ea typeface="ArialMT"/>
                <a:cs typeface="ArialMT"/>
                <a:sym typeface="ArialMT"/>
              </a:rPr>
              <a:t>Copyright, 2021 Sand Springs Cultural and Historical Museum.  For educational and non-commercial use only.</a:t>
            </a:r>
            <a:endParaRPr b="1" sz="8633"/>
          </a:p>
          <a:p>
            <a:pPr indent="0" lvl="0" marL="0" rtl="0" algn="l">
              <a:spcBef>
                <a:spcPts val="0"/>
              </a:spcBef>
              <a:spcAft>
                <a:spcPts val="0"/>
              </a:spcAft>
              <a:buNone/>
            </a:pPr>
            <a:r>
              <a:t/>
            </a:r>
            <a:endParaRPr b="1" sz="5433"/>
          </a:p>
          <a:p>
            <a:pPr indent="0" lvl="0" marL="0" rtl="0" algn="l">
              <a:spcBef>
                <a:spcPts val="1600"/>
              </a:spcBef>
              <a:spcAft>
                <a:spcPts val="0"/>
              </a:spcAft>
              <a:buNone/>
            </a:pPr>
            <a:r>
              <a:t/>
            </a:r>
            <a:endParaRPr b="1" sz="5433"/>
          </a:p>
          <a:p>
            <a:pPr indent="0" lvl="0" marL="0" rtl="0" algn="l">
              <a:spcBef>
                <a:spcPts val="1600"/>
              </a:spcBef>
              <a:spcAft>
                <a:spcPts val="0"/>
              </a:spcAft>
              <a:buNone/>
            </a:pPr>
            <a:r>
              <a:t/>
            </a:r>
            <a:endParaRPr b="1"/>
          </a:p>
          <a:p>
            <a:pPr indent="0" lvl="0" marL="0" rtl="0" algn="l">
              <a:spcBef>
                <a:spcPts val="1600"/>
              </a:spcBef>
              <a:spcAft>
                <a:spcPts val="0"/>
              </a:spcAft>
              <a:buNone/>
            </a:pPr>
            <a:r>
              <a:t/>
            </a:r>
            <a:endParaRPr b="1"/>
          </a:p>
          <a:p>
            <a:pPr indent="0" lvl="0" marL="0" rtl="0" algn="l">
              <a:spcBef>
                <a:spcPts val="1600"/>
              </a:spcBef>
              <a:spcAft>
                <a:spcPts val="0"/>
              </a:spcAft>
              <a:buNone/>
            </a:pPr>
            <a:r>
              <a:t/>
            </a:r>
            <a:endParaRPr b="1"/>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idx="1" type="body"/>
          </p:nvPr>
        </p:nvSpPr>
        <p:spPr>
          <a:xfrm>
            <a:off x="506725" y="1139300"/>
            <a:ext cx="7942500" cy="31722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rPr b="1" lang="en">
                <a:solidFill>
                  <a:srgbClr val="000000"/>
                </a:solidFill>
                <a:latin typeface="Times New Roman"/>
                <a:ea typeface="Times New Roman"/>
                <a:cs typeface="Times New Roman"/>
                <a:sym typeface="Times New Roman"/>
              </a:rPr>
              <a:t>Growing His Investment</a:t>
            </a:r>
            <a:endParaRPr b="1">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In 1912, Page's fortune grew even bigger. Oil was struck at his Elan Orcutt No. 1 well enabling him to respond when his Children’s Home began to grow.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Page began plans for a second dormitory. This structure was designed by Architect Daniel Eichenfeld. Construction on the 30,000 square foot building began in 1916 and was completed in 1918.  Mr. Page wanted the children at the home to have experiences like other kids and to have a nice place to live.  Consequently, the new dormitory featured a marble staircase, multiple fireplaces, wrap-around porches, and a playground. A large living room and dining room were on the first floor. The second floor held a library, study hall, small meeting room, and the boys' wing. The third floor housed the girls, while the fourth floor was reserved for all children under the age of six.</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
        <p:nvSpPr>
          <p:cNvPr id="167" name="Google Shape;167;p27"/>
          <p:cNvSpPr txBox="1"/>
          <p:nvPr/>
        </p:nvSpPr>
        <p:spPr>
          <a:xfrm>
            <a:off x="537025" y="3749700"/>
            <a:ext cx="7881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What kind of informational text is this?  (There is more than one answer.  Defend your answer.)</a:t>
            </a:r>
            <a:endParaRPr b="1">
              <a:latin typeface="Roboto"/>
              <a:ea typeface="Roboto"/>
              <a:cs typeface="Roboto"/>
              <a:sym typeface="Roboto"/>
            </a:endParaRPr>
          </a:p>
          <a:p>
            <a:pPr indent="-317500" lvl="0" marL="457200" rtl="0" algn="l">
              <a:spcBef>
                <a:spcPts val="0"/>
              </a:spcBef>
              <a:spcAft>
                <a:spcPts val="0"/>
              </a:spcAft>
              <a:buSzPts val="1400"/>
              <a:buFont typeface="Roboto"/>
              <a:buAutoNum type="alphaLcPeriod"/>
            </a:pPr>
            <a:r>
              <a:rPr lang="en">
                <a:latin typeface="Roboto"/>
                <a:ea typeface="Roboto"/>
                <a:cs typeface="Roboto"/>
                <a:sym typeface="Roboto"/>
              </a:rPr>
              <a:t>Descriptive				c. Sequence		e. Problem and Solution</a:t>
            </a:r>
            <a:endParaRPr>
              <a:latin typeface="Roboto"/>
              <a:ea typeface="Roboto"/>
              <a:cs typeface="Roboto"/>
              <a:sym typeface="Roboto"/>
            </a:endParaRPr>
          </a:p>
          <a:p>
            <a:pPr indent="-317500" lvl="0" marL="457200" rtl="0" algn="l">
              <a:spcBef>
                <a:spcPts val="0"/>
              </a:spcBef>
              <a:spcAft>
                <a:spcPts val="0"/>
              </a:spcAft>
              <a:buSzPts val="1400"/>
              <a:buFont typeface="Roboto"/>
              <a:buAutoNum type="alphaLcPeriod"/>
            </a:pPr>
            <a:r>
              <a:rPr lang="en">
                <a:latin typeface="Roboto"/>
                <a:ea typeface="Roboto"/>
                <a:cs typeface="Roboto"/>
                <a:sym typeface="Roboto"/>
              </a:rPr>
              <a:t>Compare and contrast		d. Cause and effect</a:t>
            </a:r>
            <a:endParaRPr b="1">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idx="1" type="body"/>
          </p:nvPr>
        </p:nvSpPr>
        <p:spPr>
          <a:xfrm>
            <a:off x="506725" y="707575"/>
            <a:ext cx="7942500" cy="31722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rPr b="1" lang="en" sz="1400">
                <a:solidFill>
                  <a:srgbClr val="000000"/>
                </a:solidFill>
                <a:latin typeface="Times New Roman"/>
                <a:ea typeface="Times New Roman"/>
                <a:cs typeface="Times New Roman"/>
                <a:sym typeface="Times New Roman"/>
              </a:rPr>
              <a:t>A Purposeful Business</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Children soon numbered in the hundreds at the Home. Page continued his lavish care of them with annual vacations to exciting destinations, such as the 1915 World's Fair in San Francisco; music lessons; their own sports teams; and paid college tuition. Page was determined that "his kids" should have every opportunity other children had.  He spared no expense for teachers, equipment, and other novelties and luxuries.</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In addition to investing in children, Mr. Page also established a Widow’s Colony of cottages to provide economically struggling women with children a safe place to live.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But Mr. Page was not just charitably-minded.  He also knew that to provide continual support for the Children's Home and the Widow’s Colony he would need to have successful businesses that brought in the necessary income to sustain both of these charities.  He believed that by providing free and inexpensive land to businesses he could attract people to the area which would also support the businesses that he started:  The Interurban, The Sand Springs Dairy,  a water bottling plant, and other business interests, too.  Businesses brought jobs to Sand Springs.  Job opportunities attracted people. People needed services like grocery stores, pharmacies, and more.  The need for services brought more businesses and more jobs. Sand Springs became a thriving area of industry and business.</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
        <p:nvSpPr>
          <p:cNvPr id="173" name="Google Shape;173;p28"/>
          <p:cNvSpPr txBox="1"/>
          <p:nvPr/>
        </p:nvSpPr>
        <p:spPr>
          <a:xfrm>
            <a:off x="537025" y="3749700"/>
            <a:ext cx="7881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What kind of informational text is this?  (Choose the best answer.)</a:t>
            </a:r>
            <a:endParaRPr b="1">
              <a:latin typeface="Roboto"/>
              <a:ea typeface="Roboto"/>
              <a:cs typeface="Roboto"/>
              <a:sym typeface="Roboto"/>
            </a:endParaRPr>
          </a:p>
          <a:p>
            <a:pPr indent="-317500" lvl="0" marL="457200" rtl="0" algn="l">
              <a:spcBef>
                <a:spcPts val="0"/>
              </a:spcBef>
              <a:spcAft>
                <a:spcPts val="0"/>
              </a:spcAft>
              <a:buSzPts val="1400"/>
              <a:buFont typeface="Roboto"/>
              <a:buAutoNum type="alphaLcPeriod"/>
            </a:pPr>
            <a:r>
              <a:rPr lang="en">
                <a:latin typeface="Roboto"/>
                <a:ea typeface="Roboto"/>
                <a:cs typeface="Roboto"/>
                <a:sym typeface="Roboto"/>
              </a:rPr>
              <a:t>Descriptive				c. Sequence		e. Problem and Solution</a:t>
            </a:r>
            <a:endParaRPr>
              <a:latin typeface="Roboto"/>
              <a:ea typeface="Roboto"/>
              <a:cs typeface="Roboto"/>
              <a:sym typeface="Roboto"/>
            </a:endParaRPr>
          </a:p>
          <a:p>
            <a:pPr indent="-317500" lvl="0" marL="457200" rtl="0" algn="l">
              <a:spcBef>
                <a:spcPts val="0"/>
              </a:spcBef>
              <a:spcAft>
                <a:spcPts val="0"/>
              </a:spcAft>
              <a:buSzPts val="1400"/>
              <a:buFont typeface="Roboto"/>
              <a:buAutoNum type="alphaLcPeriod"/>
            </a:pPr>
            <a:r>
              <a:rPr lang="en">
                <a:latin typeface="Roboto"/>
                <a:ea typeface="Roboto"/>
                <a:cs typeface="Roboto"/>
                <a:sym typeface="Roboto"/>
              </a:rPr>
              <a:t>Compare and contrast		d. Cause and effect</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idx="1" type="body"/>
          </p:nvPr>
        </p:nvSpPr>
        <p:spPr>
          <a:xfrm>
            <a:off x="506725" y="1220000"/>
            <a:ext cx="7942500" cy="31722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rPr b="1" lang="en" sz="1400">
                <a:solidFill>
                  <a:srgbClr val="000000"/>
                </a:solidFill>
                <a:latin typeface="Times New Roman"/>
                <a:ea typeface="Times New Roman"/>
                <a:cs typeface="Times New Roman"/>
                <a:sym typeface="Times New Roman"/>
              </a:rPr>
              <a:t>The Living Legacy of Mr. Page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Mr. Page offered inexpensive utilities, a transportation system, and a water supply to residents and businesses in Sand Springs.  He also offered a resettlement bonus to established industries to lure them to the area.  Sand Springs soon had a steel mill, a cotton mill, a washing machine factory, a light fixture factory, and many other businesses.   Soon the area became known as </a:t>
            </a:r>
            <a:r>
              <a:rPr i="1" lang="en" sz="1200">
                <a:solidFill>
                  <a:srgbClr val="000000"/>
                </a:solidFill>
                <a:latin typeface="Times New Roman"/>
                <a:ea typeface="Times New Roman"/>
                <a:cs typeface="Times New Roman"/>
                <a:sym typeface="Times New Roman"/>
              </a:rPr>
              <a:t>The Industrial Center of the Southwest.</a:t>
            </a:r>
            <a:r>
              <a:rPr lang="e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Mr. Page’s wealth, vision, and generosity created the town of Sand Springs. The primary source of his wealth was oil.  As one of the many businessmen of the early twentieth century, he was part of the development of the Tulsa area into what became known as “The Oil Capital of the World.”  Oil businesses fueled the economy of Tulsa for many decades.</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Other Tulsa oilmen made significant philanthropic contributions to the Tulsa area through their support of the arts and many gave generously to civic and charitable causes.  But the story of Charles Page is unique.  His investment in both the people and the town he founded lives on.  His Children’s Home and the Widow’s Colony (now called The Family Village) are still supported by Charles Page’s business interests.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
        <p:nvSpPr>
          <p:cNvPr id="179" name="Google Shape;179;p29"/>
          <p:cNvSpPr txBox="1"/>
          <p:nvPr/>
        </p:nvSpPr>
        <p:spPr>
          <a:xfrm>
            <a:off x="537025" y="3749700"/>
            <a:ext cx="7881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What kind of informational text is this?  (Choose the best answer.)</a:t>
            </a:r>
            <a:endParaRPr b="1">
              <a:latin typeface="Roboto"/>
              <a:ea typeface="Roboto"/>
              <a:cs typeface="Roboto"/>
              <a:sym typeface="Roboto"/>
            </a:endParaRPr>
          </a:p>
          <a:p>
            <a:pPr indent="-317500" lvl="0" marL="457200" rtl="0" algn="l">
              <a:spcBef>
                <a:spcPts val="0"/>
              </a:spcBef>
              <a:spcAft>
                <a:spcPts val="0"/>
              </a:spcAft>
              <a:buSzPts val="1400"/>
              <a:buFont typeface="Roboto"/>
              <a:buAutoNum type="alphaLcPeriod"/>
            </a:pPr>
            <a:r>
              <a:rPr lang="en">
                <a:latin typeface="Roboto"/>
                <a:ea typeface="Roboto"/>
                <a:cs typeface="Roboto"/>
                <a:sym typeface="Roboto"/>
              </a:rPr>
              <a:t>Descriptive			c. Sequence		e. Problem and Solution</a:t>
            </a:r>
            <a:endParaRPr>
              <a:latin typeface="Roboto"/>
              <a:ea typeface="Roboto"/>
              <a:cs typeface="Roboto"/>
              <a:sym typeface="Roboto"/>
            </a:endParaRPr>
          </a:p>
          <a:p>
            <a:pPr indent="-317500" lvl="0" marL="457200" rtl="0" algn="l">
              <a:spcBef>
                <a:spcPts val="0"/>
              </a:spcBef>
              <a:spcAft>
                <a:spcPts val="0"/>
              </a:spcAft>
              <a:buSzPts val="1400"/>
              <a:buFont typeface="Roboto"/>
              <a:buAutoNum type="alphaLcPeriod"/>
            </a:pPr>
            <a:r>
              <a:rPr lang="en">
                <a:latin typeface="Roboto"/>
                <a:ea typeface="Roboto"/>
                <a:cs typeface="Roboto"/>
                <a:sym typeface="Roboto"/>
              </a:rPr>
              <a:t>Compare and contrast	d. Cause and effect</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idx="1" type="body"/>
          </p:nvPr>
        </p:nvSpPr>
        <p:spPr>
          <a:xfrm>
            <a:off x="545250" y="1992425"/>
            <a:ext cx="8053500" cy="19974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b="1" lang="en" sz="1200">
                <a:solidFill>
                  <a:srgbClr val="000000"/>
                </a:solidFill>
                <a:latin typeface="Times New Roman"/>
                <a:ea typeface="Times New Roman"/>
                <a:cs typeface="Times New Roman"/>
                <a:sym typeface="Times New Roman"/>
              </a:rPr>
              <a:t>Task #1:  Cite Task 1: Read Closely and Cite Textual Evidence </a:t>
            </a:r>
            <a:endParaRPr b="1" sz="12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lang="en" sz="1200">
                <a:solidFill>
                  <a:srgbClr val="000000"/>
                </a:solidFill>
                <a:latin typeface="Times New Roman"/>
                <a:ea typeface="Times New Roman"/>
                <a:cs typeface="Times New Roman"/>
                <a:sym typeface="Times New Roman"/>
              </a:rPr>
              <a:t>As you answer the following questions, remember that the information presented about Charles Page is written to educate museum visitors about a respected town founder.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000000"/>
                </a:solidFill>
                <a:latin typeface="Times New Roman"/>
                <a:ea typeface="Times New Roman"/>
                <a:cs typeface="Times New Roman"/>
                <a:sym typeface="Times New Roman"/>
              </a:rPr>
              <a:t>1. The reader can infer that the people of Sand Springs hold Charles Page in high regard.  Quote at least two sentences from the text that support this inference.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000000"/>
                </a:solidFill>
                <a:latin typeface="Times New Roman"/>
                <a:ea typeface="Times New Roman"/>
                <a:cs typeface="Times New Roman"/>
                <a:sym typeface="Times New Roman"/>
              </a:rPr>
              <a:t>2. What do you think the author was implying about the difference in Charles Page’s use of his wealth as compared to other early Oklahoma oilmen?  (Slide 9)  Quote the text to support your answer.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000000"/>
                </a:solidFill>
                <a:latin typeface="Times New Roman"/>
                <a:ea typeface="Times New Roman"/>
                <a:cs typeface="Times New Roman"/>
                <a:sym typeface="Times New Roman"/>
              </a:rPr>
              <a:t>3. The author gave several references to specific years in which events took place.   Why is the date of the Orcutt oil well strike important?  Describe what happened after the Orcutt 1?  (Slide 10 )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idx="1" type="body"/>
          </p:nvPr>
        </p:nvSpPr>
        <p:spPr>
          <a:xfrm>
            <a:off x="545250" y="1992425"/>
            <a:ext cx="8053500" cy="19974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b="1" lang="en" sz="1200">
                <a:solidFill>
                  <a:srgbClr val="000000"/>
                </a:solidFill>
                <a:latin typeface="Times New Roman"/>
                <a:ea typeface="Times New Roman"/>
                <a:cs typeface="Times New Roman"/>
                <a:sym typeface="Times New Roman"/>
              </a:rPr>
              <a:t>Task 1:  Read Closely and Cite Textual Evidence, continued...</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000000"/>
                </a:solidFill>
                <a:latin typeface="Times New Roman"/>
                <a:ea typeface="Times New Roman"/>
                <a:cs typeface="Times New Roman"/>
                <a:sym typeface="Times New Roman"/>
              </a:rPr>
              <a:t>4. The text used the word lavish twice.  Once to contrast Mr. Page’s home with more opulent homes of the day (an adjective):  “Mr. Page did not invest in art or fine architecture or a lavish home.” (Slide 9)  Once to describe the care of the children: “Page continued his lavish care of them with annual vacations to exciting destinations…”  (Slide 11)  Do you think the author had a purpose in using the word lavish in both places?  Explain your answer.</a:t>
            </a:r>
            <a:r>
              <a:rPr lang="e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000000"/>
                </a:solidFill>
                <a:latin typeface="Times New Roman"/>
                <a:ea typeface="Times New Roman"/>
                <a:cs typeface="Times New Roman"/>
                <a:sym typeface="Times New Roman"/>
              </a:rPr>
              <a:t>5. </a:t>
            </a:r>
            <a:r>
              <a:rPr lang="en" sz="1200">
                <a:solidFill>
                  <a:srgbClr val="000000"/>
                </a:solidFill>
                <a:latin typeface="Times New Roman"/>
                <a:ea typeface="Times New Roman"/>
                <a:cs typeface="Times New Roman"/>
                <a:sym typeface="Times New Roman"/>
              </a:rPr>
              <a:t>How did Mr. Page create or help others create jobs in Sand Springs?  (Slide 11)  Cite three specific ways this was accomplished.</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000000"/>
                </a:solidFill>
                <a:latin typeface="Times New Roman"/>
                <a:ea typeface="Times New Roman"/>
                <a:cs typeface="Times New Roman"/>
                <a:sym typeface="Times New Roman"/>
              </a:rPr>
              <a:t>6.  </a:t>
            </a:r>
            <a:r>
              <a:rPr lang="en" sz="1200">
                <a:solidFill>
                  <a:srgbClr val="000000"/>
                </a:solidFill>
                <a:latin typeface="Times New Roman"/>
                <a:ea typeface="Times New Roman"/>
                <a:cs typeface="Times New Roman"/>
                <a:sym typeface="Times New Roman"/>
              </a:rPr>
              <a:t>What kinds of positive things does the author infer about other oilmen contemporaries of Mr. Page?  After reading this document, can you infer how other businessmen might have made a similar difference in their communities through their businesses?  (Slide 12)</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000000"/>
                </a:solidFill>
                <a:latin typeface="Times New Roman"/>
                <a:ea typeface="Times New Roman"/>
                <a:cs typeface="Times New Roman"/>
                <a:sym typeface="Times New Roman"/>
              </a:rPr>
              <a:t>7.  </a:t>
            </a:r>
            <a:r>
              <a:rPr lang="en" sz="1200">
                <a:solidFill>
                  <a:srgbClr val="000000"/>
                </a:solidFill>
                <a:latin typeface="Times New Roman"/>
                <a:ea typeface="Times New Roman"/>
                <a:cs typeface="Times New Roman"/>
                <a:sym typeface="Times New Roman"/>
              </a:rPr>
              <a:t>How do the captions on the slides show the author’s purpose in writing about Charles Page?  List the captions on a piece of paper and write two or three sentences that cite evidence to support the captions.</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idx="1" type="body"/>
          </p:nvPr>
        </p:nvSpPr>
        <p:spPr>
          <a:xfrm>
            <a:off x="545250" y="2297225"/>
            <a:ext cx="8053500" cy="19974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b="1" lang="en" sz="1350">
                <a:solidFill>
                  <a:srgbClr val="000000"/>
                </a:solidFill>
                <a:latin typeface="Times New Roman"/>
                <a:ea typeface="Times New Roman"/>
                <a:cs typeface="Times New Roman"/>
                <a:sym typeface="Times New Roman"/>
              </a:rPr>
              <a:t>Task 2: Determine Meanings of Words &amp; Phrases in a Text </a:t>
            </a:r>
            <a:endParaRPr b="1" sz="13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350">
                <a:solidFill>
                  <a:srgbClr val="000000"/>
                </a:solidFill>
                <a:latin typeface="Times New Roman"/>
                <a:ea typeface="Times New Roman"/>
                <a:cs typeface="Times New Roman"/>
                <a:sym typeface="Times New Roman"/>
              </a:rPr>
              <a:t>Find the bolded words in the slides and match them to the definitions below:</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202124"/>
              </a:solidFill>
              <a:highlight>
                <a:srgbClr val="FFFFFF"/>
              </a:highlight>
            </a:endParaRPr>
          </a:p>
          <a:p>
            <a:pPr indent="-304800" lvl="0" marL="457200" rtl="0" algn="l">
              <a:spcBef>
                <a:spcPts val="0"/>
              </a:spcBef>
              <a:spcAft>
                <a:spcPts val="0"/>
              </a:spcAft>
              <a:buClr>
                <a:srgbClr val="202124"/>
              </a:buClr>
              <a:buSzPts val="1200"/>
              <a:buAutoNum type="arabicPeriod"/>
            </a:pPr>
            <a:r>
              <a:rPr lang="en" sz="1200">
                <a:solidFill>
                  <a:srgbClr val="202124"/>
                </a:solidFill>
                <a:highlight>
                  <a:srgbClr val="FFFFFF"/>
                </a:highlight>
              </a:rPr>
              <a:t>The position of being legally responsible for the care of someone who is unable to manage their own affairs.  ________________</a:t>
            </a:r>
            <a:endParaRPr sz="1200">
              <a:solidFill>
                <a:srgbClr val="202124"/>
              </a:solidFill>
              <a:highlight>
                <a:srgbClr val="FFFFFF"/>
              </a:highlight>
            </a:endParaRPr>
          </a:p>
          <a:p>
            <a:pPr indent="-304800" lvl="0" marL="457200" rtl="0" algn="l">
              <a:spcBef>
                <a:spcPts val="0"/>
              </a:spcBef>
              <a:spcAft>
                <a:spcPts val="0"/>
              </a:spcAft>
              <a:buClr>
                <a:srgbClr val="202124"/>
              </a:buClr>
              <a:buSzPts val="1200"/>
              <a:buAutoNum type="arabicPeriod"/>
            </a:pPr>
            <a:r>
              <a:rPr lang="en" sz="1200">
                <a:solidFill>
                  <a:srgbClr val="202124"/>
                </a:solidFill>
                <a:highlight>
                  <a:srgbClr val="FFFFFF"/>
                </a:highlight>
              </a:rPr>
              <a:t>Held in trust for the use of individual Indians (or their heirs). __________________</a:t>
            </a:r>
            <a:endParaRPr sz="1200">
              <a:solidFill>
                <a:srgbClr val="202124"/>
              </a:solidFill>
              <a:highlight>
                <a:srgbClr val="FFFFFF"/>
              </a:highlight>
            </a:endParaRPr>
          </a:p>
          <a:p>
            <a:pPr indent="-304800" lvl="0" marL="457200" rtl="0" algn="l">
              <a:spcBef>
                <a:spcPts val="0"/>
              </a:spcBef>
              <a:spcAft>
                <a:spcPts val="0"/>
              </a:spcAft>
              <a:buClr>
                <a:srgbClr val="202124"/>
              </a:buClr>
              <a:buSzPts val="1200"/>
              <a:buAutoNum type="arabicPeriod"/>
            </a:pPr>
            <a:r>
              <a:rPr lang="en" sz="1200">
                <a:solidFill>
                  <a:srgbClr val="202124"/>
                </a:solidFill>
                <a:highlight>
                  <a:srgbClr val="FFFFFF"/>
                </a:highlight>
              </a:rPr>
              <a:t>The cash or other benefit offered to bring people or businesses to a different place.  ______________________</a:t>
            </a:r>
            <a:endParaRPr sz="1200">
              <a:solidFill>
                <a:srgbClr val="202124"/>
              </a:solidFill>
              <a:highlight>
                <a:srgbClr val="FFFFFF"/>
              </a:highlight>
            </a:endParaRPr>
          </a:p>
          <a:p>
            <a:pPr indent="-304800" lvl="0" marL="457200" rtl="0" algn="l">
              <a:spcBef>
                <a:spcPts val="0"/>
              </a:spcBef>
              <a:spcAft>
                <a:spcPts val="0"/>
              </a:spcAft>
              <a:buClr>
                <a:srgbClr val="202124"/>
              </a:buClr>
              <a:buSzPts val="1200"/>
              <a:buAutoNum type="arabicPeriod"/>
            </a:pPr>
            <a:r>
              <a:rPr lang="en" sz="1200">
                <a:solidFill>
                  <a:srgbClr val="202124"/>
                </a:solidFill>
                <a:highlight>
                  <a:srgbClr val="FFFFFF"/>
                </a:highlight>
              </a:rPr>
              <a:t>(</a:t>
            </a:r>
            <a:r>
              <a:rPr i="1" lang="en" sz="1200">
                <a:solidFill>
                  <a:srgbClr val="202124"/>
                </a:solidFill>
                <a:highlight>
                  <a:srgbClr val="FFFFFF"/>
                </a:highlight>
              </a:rPr>
              <a:t>adjective) </a:t>
            </a:r>
            <a:r>
              <a:rPr lang="en" sz="1200">
                <a:solidFill>
                  <a:srgbClr val="202124"/>
                </a:solidFill>
                <a:highlight>
                  <a:srgbClr val="FFFFFF"/>
                </a:highlight>
              </a:rPr>
              <a:t>Something that is sumptuously rich, elaborate, or luxurious. _________________</a:t>
            </a:r>
            <a:endParaRPr sz="1200">
              <a:solidFill>
                <a:srgbClr val="202124"/>
              </a:solidFill>
              <a:highlight>
                <a:srgbClr val="FFFFFF"/>
              </a:highlight>
            </a:endParaRPr>
          </a:p>
          <a:p>
            <a:pPr indent="-304800" lvl="0" marL="457200" rtl="0" algn="l">
              <a:spcBef>
                <a:spcPts val="0"/>
              </a:spcBef>
              <a:spcAft>
                <a:spcPts val="0"/>
              </a:spcAft>
              <a:buClr>
                <a:srgbClr val="202124"/>
              </a:buClr>
              <a:buSzPts val="1200"/>
              <a:buAutoNum type="arabicPeriod"/>
            </a:pPr>
            <a:r>
              <a:rPr lang="en" sz="1200">
                <a:solidFill>
                  <a:srgbClr val="4D5156"/>
                </a:solidFill>
                <a:highlight>
                  <a:srgbClr val="FFFFFF"/>
                </a:highlight>
              </a:rPr>
              <a:t>Works for a private </a:t>
            </a:r>
            <a:r>
              <a:rPr lang="en" sz="1200">
                <a:solidFill>
                  <a:srgbClr val="5F6368"/>
                </a:solidFill>
                <a:highlight>
                  <a:srgbClr val="FFFFFF"/>
                </a:highlight>
              </a:rPr>
              <a:t>security</a:t>
            </a:r>
            <a:r>
              <a:rPr lang="en" sz="1200">
                <a:solidFill>
                  <a:srgbClr val="4D5156"/>
                </a:solidFill>
                <a:highlight>
                  <a:srgbClr val="FFFFFF"/>
                </a:highlight>
              </a:rPr>
              <a:t> guard and </a:t>
            </a:r>
            <a:r>
              <a:rPr lang="en" sz="1200">
                <a:solidFill>
                  <a:srgbClr val="5F6368"/>
                </a:solidFill>
                <a:highlight>
                  <a:srgbClr val="FFFFFF"/>
                </a:highlight>
              </a:rPr>
              <a:t>detective agency</a:t>
            </a:r>
            <a:r>
              <a:rPr lang="en" sz="1200">
                <a:solidFill>
                  <a:srgbClr val="4D5156"/>
                </a:solidFill>
                <a:highlight>
                  <a:srgbClr val="FFFFFF"/>
                </a:highlight>
              </a:rPr>
              <a:t> established in the United States by Scotsman Allan </a:t>
            </a:r>
            <a:r>
              <a:rPr lang="en" sz="1200">
                <a:solidFill>
                  <a:srgbClr val="5F6368"/>
                </a:solidFill>
                <a:highlight>
                  <a:srgbClr val="FFFFFF"/>
                </a:highlight>
              </a:rPr>
              <a:t>Pinkerton</a:t>
            </a:r>
            <a:r>
              <a:rPr lang="en" sz="1200">
                <a:solidFill>
                  <a:srgbClr val="4D5156"/>
                </a:solidFill>
                <a:highlight>
                  <a:srgbClr val="FFFFFF"/>
                </a:highlight>
              </a:rPr>
              <a:t> in 1850.   ___________________</a:t>
            </a:r>
            <a:endParaRPr sz="1200">
              <a:solidFill>
                <a:srgbClr val="202124"/>
              </a:solidFill>
              <a:highlight>
                <a:srgbClr val="FFFFFF"/>
              </a:highlight>
            </a:endParaRPr>
          </a:p>
          <a:p>
            <a:pPr indent="-304800" lvl="0" marL="457200" rtl="0" algn="l">
              <a:spcBef>
                <a:spcPts val="0"/>
              </a:spcBef>
              <a:spcAft>
                <a:spcPts val="0"/>
              </a:spcAft>
              <a:buClr>
                <a:srgbClr val="202124"/>
              </a:buClr>
              <a:buSzPts val="1200"/>
              <a:buAutoNum type="arabicPeriod"/>
            </a:pPr>
            <a:r>
              <a:rPr i="1" lang="en" sz="1200">
                <a:solidFill>
                  <a:srgbClr val="202124"/>
                </a:solidFill>
                <a:highlight>
                  <a:srgbClr val="FFFFFF"/>
                </a:highlight>
              </a:rPr>
              <a:t>(verb</a:t>
            </a:r>
            <a:r>
              <a:rPr lang="en" sz="1200">
                <a:solidFill>
                  <a:srgbClr val="202124"/>
                </a:solidFill>
                <a:highlight>
                  <a:srgbClr val="FFFFFF"/>
                </a:highlight>
              </a:rPr>
              <a:t>) Bestow something in generous or extravagant quantities on.  ___________________</a:t>
            </a:r>
            <a:endParaRPr sz="1200">
              <a:solidFill>
                <a:srgbClr val="202124"/>
              </a:solidFill>
              <a:highlight>
                <a:srgbClr val="FFFFFF"/>
              </a:highlight>
            </a:endParaRPr>
          </a:p>
          <a:p>
            <a:pPr indent="-304800" lvl="0" marL="457200" rtl="0" algn="l">
              <a:spcBef>
                <a:spcPts val="0"/>
              </a:spcBef>
              <a:spcAft>
                <a:spcPts val="0"/>
              </a:spcAft>
              <a:buClr>
                <a:srgbClr val="202124"/>
              </a:buClr>
              <a:buSzPts val="1200"/>
              <a:buAutoNum type="arabicPeriod"/>
            </a:pPr>
            <a:r>
              <a:rPr lang="en" sz="1200">
                <a:solidFill>
                  <a:srgbClr val="202124"/>
                </a:solidFill>
                <a:highlight>
                  <a:srgbClr val="FFFFFF"/>
                </a:highlight>
              </a:rPr>
              <a:t>(</a:t>
            </a:r>
            <a:r>
              <a:rPr i="1" lang="en" sz="1200">
                <a:solidFill>
                  <a:srgbClr val="202124"/>
                </a:solidFill>
                <a:highlight>
                  <a:srgbClr val="FFFFFF"/>
                </a:highlight>
              </a:rPr>
              <a:t>adjective) state </a:t>
            </a:r>
            <a:r>
              <a:rPr lang="en" sz="1200">
                <a:solidFill>
                  <a:srgbClr val="202124"/>
                </a:solidFill>
                <a:highlight>
                  <a:srgbClr val="FFFFFF"/>
                </a:highlight>
              </a:rPr>
              <a:t>of a person or organization declared in law unable to pay outstanding debts. _________________________</a:t>
            </a:r>
            <a:endParaRPr sz="1200">
              <a:solidFill>
                <a:srgbClr val="202124"/>
              </a:solidFill>
              <a:highlight>
                <a:srgbClr val="FFFFFF"/>
              </a:highlight>
            </a:endParaRPr>
          </a:p>
          <a:p>
            <a:pPr indent="-304800" lvl="0" marL="457200" rtl="0" algn="l">
              <a:spcBef>
                <a:spcPts val="0"/>
              </a:spcBef>
              <a:spcAft>
                <a:spcPts val="0"/>
              </a:spcAft>
              <a:buClr>
                <a:srgbClr val="202124"/>
              </a:buClr>
              <a:buSzPts val="1200"/>
              <a:buAutoNum type="arabicPeriod"/>
            </a:pPr>
            <a:r>
              <a:rPr lang="en" sz="1200">
                <a:solidFill>
                  <a:srgbClr val="202124"/>
                </a:solidFill>
                <a:highlight>
                  <a:srgbClr val="FFFFFF"/>
                </a:highlight>
              </a:rPr>
              <a:t>A railway or train operating or traveling between cities.  ________________________</a:t>
            </a:r>
            <a:endParaRPr sz="1200">
              <a:solidFill>
                <a:srgbClr val="202124"/>
              </a:solidFill>
              <a:highlight>
                <a:srgbClr val="FFFFFF"/>
              </a:highlight>
            </a:endParaRPr>
          </a:p>
          <a:p>
            <a:pPr indent="-304800" lvl="0" marL="457200" rtl="0" algn="l">
              <a:spcBef>
                <a:spcPts val="0"/>
              </a:spcBef>
              <a:spcAft>
                <a:spcPts val="0"/>
              </a:spcAft>
              <a:buClr>
                <a:srgbClr val="202124"/>
              </a:buClr>
              <a:buSzPts val="1200"/>
              <a:buAutoNum type="arabicPeriod"/>
            </a:pPr>
            <a:r>
              <a:rPr lang="en" sz="1200">
                <a:solidFill>
                  <a:srgbClr val="202124"/>
                </a:solidFill>
                <a:highlight>
                  <a:srgbClr val="FFFFFF"/>
                </a:highlight>
              </a:rPr>
              <a:t>A railroad worker responsible for a train's brakes and other aspects of its operation. ________________________</a:t>
            </a:r>
            <a:endParaRPr sz="1200">
              <a:solidFill>
                <a:srgbClr val="202124"/>
              </a:solidFill>
              <a:highlight>
                <a:srgbClr val="FFFFFF"/>
              </a:highlight>
            </a:endParaRPr>
          </a:p>
          <a:p>
            <a:pPr indent="-304800" lvl="0" marL="457200" rtl="0" algn="l">
              <a:spcBef>
                <a:spcPts val="0"/>
              </a:spcBef>
              <a:spcAft>
                <a:spcPts val="0"/>
              </a:spcAft>
              <a:buClr>
                <a:srgbClr val="202124"/>
              </a:buClr>
              <a:buSzPts val="1200"/>
              <a:buAutoNum type="arabicPeriod"/>
            </a:pPr>
            <a:r>
              <a:rPr lang="en" sz="1200">
                <a:solidFill>
                  <a:srgbClr val="4D5156"/>
                </a:solidFill>
                <a:highlight>
                  <a:srgbClr val="FFFFFF"/>
                </a:highlight>
              </a:rPr>
              <a:t>A large international exhibition designed to showcase achievements of nations. These exhibitions vary in character and are held in different parts of the </a:t>
            </a:r>
            <a:r>
              <a:rPr b="1" lang="en" sz="1200">
                <a:solidFill>
                  <a:srgbClr val="5F6368"/>
                </a:solidFill>
                <a:highlight>
                  <a:srgbClr val="FFFFFF"/>
                </a:highlight>
              </a:rPr>
              <a:t>world</a:t>
            </a:r>
            <a:r>
              <a:rPr lang="en" sz="1200">
                <a:solidFill>
                  <a:srgbClr val="4D5156"/>
                </a:solidFill>
                <a:highlight>
                  <a:srgbClr val="FFFFFF"/>
                </a:highlight>
              </a:rPr>
              <a:t> at a specific site for a period of time, ranging usually from three to six months.  ___________________________</a:t>
            </a:r>
            <a:endParaRPr sz="1200">
              <a:solidFill>
                <a:srgbClr val="202124"/>
              </a:solidFill>
              <a:highlight>
                <a:srgbClr val="FFFFFF"/>
              </a:highlight>
            </a:endParaRPr>
          </a:p>
          <a:p>
            <a:pPr indent="0" lvl="0" marL="457200" rtl="0" algn="l">
              <a:spcBef>
                <a:spcPts val="0"/>
              </a:spcBef>
              <a:spcAft>
                <a:spcPts val="0"/>
              </a:spcAft>
              <a:buNone/>
            </a:pPr>
            <a:r>
              <a:t/>
            </a:r>
            <a:endParaRPr sz="1050">
              <a:solidFill>
                <a:srgbClr val="202124"/>
              </a:solidFill>
              <a:highlight>
                <a:srgbClr val="FFFFFF"/>
              </a:highlight>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graphicFrame>
        <p:nvGraphicFramePr>
          <p:cNvPr id="199" name="Google Shape;199;p33"/>
          <p:cNvGraphicFramePr/>
          <p:nvPr/>
        </p:nvGraphicFramePr>
        <p:xfrm>
          <a:off x="240813" y="403875"/>
          <a:ext cx="3000000" cy="3000000"/>
        </p:xfrm>
        <a:graphic>
          <a:graphicData uri="http://schemas.openxmlformats.org/drawingml/2006/table">
            <a:tbl>
              <a:tblPr>
                <a:noFill/>
                <a:tableStyleId>{450E1A04-724B-4E0A-9520-A45726084B82}</a:tableStyleId>
              </a:tblPr>
              <a:tblGrid>
                <a:gridCol w="2665150"/>
                <a:gridCol w="2671775"/>
                <a:gridCol w="3325450"/>
              </a:tblGrid>
              <a:tr h="336100">
                <a:tc>
                  <a:txBody>
                    <a:bodyPr/>
                    <a:lstStyle/>
                    <a:p>
                      <a:pPr indent="0" lvl="0" marL="0" rtl="0" algn="l">
                        <a:lnSpc>
                          <a:spcPct val="115000"/>
                        </a:lnSpc>
                        <a:spcBef>
                          <a:spcPts val="0"/>
                        </a:spcBef>
                        <a:spcAft>
                          <a:spcPts val="0"/>
                        </a:spcAft>
                        <a:buNone/>
                      </a:pPr>
                      <a:r>
                        <a:rPr b="1" lang="en" sz="1100"/>
                        <a:t> Charles Page Project Choice Board</a:t>
                      </a:r>
                      <a:endParaRPr b="1"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t> </a:t>
                      </a:r>
                      <a:endParaRPr b="1" sz="12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t> </a:t>
                      </a:r>
                      <a:endParaRPr b="1" sz="12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643050">
                <a:tc>
                  <a:txBody>
                    <a:bodyPr/>
                    <a:lstStyle/>
                    <a:p>
                      <a:pPr indent="0" lvl="0" marL="0" rtl="0" algn="l">
                        <a:lnSpc>
                          <a:spcPct val="115000"/>
                        </a:lnSpc>
                        <a:spcBef>
                          <a:spcPts val="0"/>
                        </a:spcBef>
                        <a:spcAft>
                          <a:spcPts val="0"/>
                        </a:spcAft>
                        <a:buNone/>
                      </a:pPr>
                      <a:r>
                        <a:rPr b="1" lang="en" sz="1200"/>
                        <a:t>Visit the Museum</a:t>
                      </a:r>
                      <a:endParaRPr b="1" sz="1200"/>
                    </a:p>
                    <a:p>
                      <a:pPr indent="0" lvl="0" marL="0" rtl="0" algn="l">
                        <a:lnSpc>
                          <a:spcPct val="115000"/>
                        </a:lnSpc>
                        <a:spcBef>
                          <a:spcPts val="0"/>
                        </a:spcBef>
                        <a:spcAft>
                          <a:spcPts val="0"/>
                        </a:spcAft>
                        <a:buNone/>
                      </a:pPr>
                      <a:r>
                        <a:rPr lang="en" sz="1200"/>
                        <a:t> </a:t>
                      </a:r>
                      <a:endParaRPr sz="1200"/>
                    </a:p>
                    <a:p>
                      <a:pPr indent="0" lvl="0" marL="0" rtl="0" algn="l">
                        <a:lnSpc>
                          <a:spcPct val="115000"/>
                        </a:lnSpc>
                        <a:spcBef>
                          <a:spcPts val="0"/>
                        </a:spcBef>
                        <a:spcAft>
                          <a:spcPts val="0"/>
                        </a:spcAft>
                        <a:buNone/>
                      </a:pPr>
                      <a:r>
                        <a:rPr lang="en" sz="1200"/>
                        <a:t>Take a picture of 3 items that you find and write some informational text about each one.</a:t>
                      </a:r>
                      <a:endParaRPr sz="12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00"/>
                        <a:t>Review “</a:t>
                      </a:r>
                      <a:r>
                        <a:rPr b="1" lang="en" sz="1200" u="sng">
                          <a:solidFill>
                            <a:schemeClr val="hlink"/>
                          </a:solidFill>
                          <a:hlinkClick r:id="rId3"/>
                        </a:rPr>
                        <a:t>Hometown Treasure</a:t>
                      </a:r>
                      <a:r>
                        <a:rPr b="1" lang="en" sz="1200"/>
                        <a:t>”  Virtual Museum Trunk Show</a:t>
                      </a:r>
                      <a:r>
                        <a:rPr lang="en" sz="1200"/>
                        <a:t>  -</a:t>
                      </a:r>
                      <a:endParaRPr sz="1200"/>
                    </a:p>
                    <a:p>
                      <a:pPr indent="0" lvl="0" marL="0" rtl="0" algn="l">
                        <a:lnSpc>
                          <a:spcPct val="115000"/>
                        </a:lnSpc>
                        <a:spcBef>
                          <a:spcPts val="0"/>
                        </a:spcBef>
                        <a:spcAft>
                          <a:spcPts val="0"/>
                        </a:spcAft>
                        <a:buNone/>
                      </a:pPr>
                      <a:r>
                        <a:rPr lang="en" sz="1200"/>
                        <a:t> </a:t>
                      </a:r>
                      <a:endParaRPr sz="1200"/>
                    </a:p>
                    <a:p>
                      <a:pPr indent="0" lvl="0" marL="0" rtl="0" algn="l">
                        <a:lnSpc>
                          <a:spcPct val="115000"/>
                        </a:lnSpc>
                        <a:spcBef>
                          <a:spcPts val="0"/>
                        </a:spcBef>
                        <a:spcAft>
                          <a:spcPts val="0"/>
                        </a:spcAft>
                        <a:buNone/>
                      </a:pPr>
                      <a:r>
                        <a:rPr lang="en" sz="1200"/>
                        <a:t>Complete the 3-2-1 activity at the end of the slide presentation. (Slide 18)</a:t>
                      </a:r>
                      <a:endParaRPr sz="12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00"/>
                        <a:t>Interview a Docent at the Museum</a:t>
                      </a:r>
                      <a:endParaRPr b="1" sz="1200"/>
                    </a:p>
                    <a:p>
                      <a:pPr indent="0" lvl="0" marL="0" rtl="0" algn="l">
                        <a:lnSpc>
                          <a:spcPct val="115000"/>
                        </a:lnSpc>
                        <a:spcBef>
                          <a:spcPts val="0"/>
                        </a:spcBef>
                        <a:spcAft>
                          <a:spcPts val="0"/>
                        </a:spcAft>
                        <a:buNone/>
                      </a:pPr>
                      <a:r>
                        <a:rPr lang="en" sz="1200"/>
                        <a:t>Ask them these questions:</a:t>
                      </a:r>
                      <a:endParaRPr sz="1200"/>
                    </a:p>
                    <a:p>
                      <a:pPr indent="0" lvl="0" marL="0" rtl="0" algn="l">
                        <a:lnSpc>
                          <a:spcPct val="115000"/>
                        </a:lnSpc>
                        <a:spcBef>
                          <a:spcPts val="0"/>
                        </a:spcBef>
                        <a:spcAft>
                          <a:spcPts val="0"/>
                        </a:spcAft>
                        <a:buNone/>
                      </a:pPr>
                      <a:r>
                        <a:rPr lang="en" sz="1200"/>
                        <a:t>Why do you volunteer at the museum?</a:t>
                      </a:r>
                      <a:endParaRPr sz="1200"/>
                    </a:p>
                    <a:p>
                      <a:pPr indent="0" lvl="0" marL="0" rtl="0" algn="l">
                        <a:lnSpc>
                          <a:spcPct val="115000"/>
                        </a:lnSpc>
                        <a:spcBef>
                          <a:spcPts val="0"/>
                        </a:spcBef>
                        <a:spcAft>
                          <a:spcPts val="0"/>
                        </a:spcAft>
                        <a:buNone/>
                      </a:pPr>
                      <a:r>
                        <a:rPr lang="en" sz="1200"/>
                        <a:t>Why is the story of Charles Page important to you? What is the most important thing you tell people about Sand Springs?  Write a short paper to share your findings.</a:t>
                      </a:r>
                      <a:endParaRPr sz="12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73200">
                <a:tc>
                  <a:txBody>
                    <a:bodyPr/>
                    <a:lstStyle/>
                    <a:p>
                      <a:pPr indent="0" lvl="0" marL="0" rtl="0" algn="l">
                        <a:lnSpc>
                          <a:spcPct val="115000"/>
                        </a:lnSpc>
                        <a:spcBef>
                          <a:spcPts val="0"/>
                        </a:spcBef>
                        <a:spcAft>
                          <a:spcPts val="0"/>
                        </a:spcAft>
                        <a:buNone/>
                      </a:pPr>
                      <a:r>
                        <a:rPr b="1" lang="en" sz="1200"/>
                        <a:t>Create a song or rap about Charles Page Life – </a:t>
                      </a:r>
                      <a:r>
                        <a:rPr lang="en" sz="1200"/>
                        <a:t>Video and share with the class</a:t>
                      </a:r>
                      <a:endParaRPr sz="1200"/>
                    </a:p>
                    <a:p>
                      <a:pPr indent="0" lvl="0" marL="0" rtl="0" algn="l">
                        <a:lnSpc>
                          <a:spcPct val="115000"/>
                        </a:lnSpc>
                        <a:spcBef>
                          <a:spcPts val="0"/>
                        </a:spcBef>
                        <a:spcAft>
                          <a:spcPts val="0"/>
                        </a:spcAft>
                        <a:buNone/>
                      </a:pPr>
                      <a:r>
                        <a:rPr lang="en" sz="1200"/>
                        <a:t> </a:t>
                      </a:r>
                      <a:endParaRPr sz="12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00"/>
                        <a:t>Create a Timeline of Charles Page’s Life</a:t>
                      </a:r>
                      <a:endParaRPr b="1" sz="1200"/>
                    </a:p>
                    <a:p>
                      <a:pPr indent="0" lvl="0" marL="0" rtl="0" algn="l">
                        <a:lnSpc>
                          <a:spcPct val="115000"/>
                        </a:lnSpc>
                        <a:spcBef>
                          <a:spcPts val="0"/>
                        </a:spcBef>
                        <a:spcAft>
                          <a:spcPts val="0"/>
                        </a:spcAft>
                        <a:buNone/>
                      </a:pPr>
                      <a:r>
                        <a:rPr lang="en" sz="1200"/>
                        <a:t>Add significant dates and places.  Write a brief synopsis of the timeline.</a:t>
                      </a:r>
                      <a:endParaRPr sz="1200"/>
                    </a:p>
                    <a:p>
                      <a:pPr indent="0" lvl="0" marL="0" rtl="0" algn="l">
                        <a:lnSpc>
                          <a:spcPct val="115000"/>
                        </a:lnSpc>
                        <a:spcBef>
                          <a:spcPts val="0"/>
                        </a:spcBef>
                        <a:spcAft>
                          <a:spcPts val="0"/>
                        </a:spcAft>
                        <a:buNone/>
                      </a:pPr>
                      <a:r>
                        <a:rPr b="1" lang="en" sz="1200"/>
                        <a:t> </a:t>
                      </a:r>
                      <a:endParaRPr b="1" sz="12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00"/>
                        <a:t>Answer this question: </a:t>
                      </a:r>
                      <a:endParaRPr b="1" sz="1200"/>
                    </a:p>
                    <a:p>
                      <a:pPr indent="0" lvl="0" marL="0" rtl="0" algn="l">
                        <a:lnSpc>
                          <a:spcPct val="115000"/>
                        </a:lnSpc>
                        <a:spcBef>
                          <a:spcPts val="0"/>
                        </a:spcBef>
                        <a:spcAft>
                          <a:spcPts val="0"/>
                        </a:spcAft>
                        <a:buNone/>
                      </a:pPr>
                      <a:r>
                        <a:rPr lang="en" sz="1000"/>
                        <a:t>2026 marks the 100</a:t>
                      </a:r>
                      <a:r>
                        <a:rPr baseline="30000" lang="en" sz="1000"/>
                        <a:t>th</a:t>
                      </a:r>
                      <a:r>
                        <a:rPr lang="en" sz="1000"/>
                        <a:t> anniversary of Charles Page’s death.  What should Sand Springs do to commemorate this?  Create a Google Slide or Powerpoint Presentation to show how you think it should be remembered.</a:t>
                      </a:r>
                      <a:endParaRPr sz="10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34900">
                <a:tc>
                  <a:txBody>
                    <a:bodyPr/>
                    <a:lstStyle/>
                    <a:p>
                      <a:pPr indent="0" lvl="0" marL="0" rtl="0" algn="l">
                        <a:lnSpc>
                          <a:spcPct val="115000"/>
                        </a:lnSpc>
                        <a:spcBef>
                          <a:spcPts val="0"/>
                        </a:spcBef>
                        <a:spcAft>
                          <a:spcPts val="0"/>
                        </a:spcAft>
                        <a:buNone/>
                      </a:pPr>
                      <a:r>
                        <a:rPr b="1" lang="en" sz="1200"/>
                        <a:t>Jamboard Brain Dump</a:t>
                      </a:r>
                      <a:endParaRPr b="1" sz="1200"/>
                    </a:p>
                    <a:p>
                      <a:pPr indent="0" lvl="0" marL="0" rtl="0" algn="l">
                        <a:lnSpc>
                          <a:spcPct val="115000"/>
                        </a:lnSpc>
                        <a:spcBef>
                          <a:spcPts val="0"/>
                        </a:spcBef>
                        <a:spcAft>
                          <a:spcPts val="0"/>
                        </a:spcAft>
                        <a:buNone/>
                      </a:pPr>
                      <a:r>
                        <a:rPr lang="en" sz="1200" u="sng">
                          <a:solidFill>
                            <a:srgbClr val="800080"/>
                          </a:solidFill>
                          <a:hlinkClick r:id="rId4">
                            <a:extLst>
                              <a:ext uri="{A12FA001-AC4F-418D-AE19-62706E023703}">
                                <ahyp:hlinkClr val="tx"/>
                              </a:ext>
                            </a:extLst>
                          </a:hlinkClick>
                        </a:rPr>
                        <a:t>https://jamboard.google.com/d/1Jbb2saJUyIa91ZYK_Bg-tkdd3qtRjrkwjcf60g2zHuk/edit?usp=sharing</a:t>
                      </a:r>
                      <a:endParaRPr sz="1200" u="sng">
                        <a:solidFill>
                          <a:srgbClr val="800080"/>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00"/>
                        <a:t>Visit the Museum</a:t>
                      </a:r>
                      <a:endParaRPr b="1" sz="1200"/>
                    </a:p>
                    <a:p>
                      <a:pPr indent="0" lvl="0" marL="0" rtl="0" algn="l">
                        <a:lnSpc>
                          <a:spcPct val="115000"/>
                        </a:lnSpc>
                        <a:spcBef>
                          <a:spcPts val="0"/>
                        </a:spcBef>
                        <a:spcAft>
                          <a:spcPts val="0"/>
                        </a:spcAft>
                        <a:buNone/>
                      </a:pPr>
                      <a:r>
                        <a:rPr lang="en" sz="900"/>
                        <a:t> </a:t>
                      </a:r>
                      <a:endParaRPr sz="900"/>
                    </a:p>
                    <a:p>
                      <a:pPr indent="0" lvl="0" marL="0" rtl="0" algn="l">
                        <a:lnSpc>
                          <a:spcPct val="115000"/>
                        </a:lnSpc>
                        <a:spcBef>
                          <a:spcPts val="0"/>
                        </a:spcBef>
                        <a:spcAft>
                          <a:spcPts val="0"/>
                        </a:spcAft>
                        <a:buNone/>
                      </a:pPr>
                      <a:r>
                        <a:rPr lang="en" sz="1200"/>
                        <a:t>Use this</a:t>
                      </a:r>
                      <a:r>
                        <a:rPr lang="en" sz="1200">
                          <a:uFill>
                            <a:noFill/>
                          </a:uFill>
                          <a:hlinkClick r:id="rId5"/>
                        </a:rPr>
                        <a:t> </a:t>
                      </a:r>
                      <a:r>
                        <a:rPr lang="en" sz="1200" u="sng">
                          <a:solidFill>
                            <a:srgbClr val="800080"/>
                          </a:solidFill>
                          <a:hlinkClick r:id="rId6">
                            <a:extLst>
                              <a:ext uri="{A12FA001-AC4F-418D-AE19-62706E023703}">
                                <ahyp:hlinkClr val="tx"/>
                              </a:ext>
                            </a:extLst>
                          </a:hlinkClick>
                        </a:rPr>
                        <a:t>link</a:t>
                      </a:r>
                      <a:r>
                        <a:rPr lang="en" sz="1200"/>
                        <a:t> to create a Fake Instagram Page with Pictures and copy about the museum and/or Charles Page</a:t>
                      </a:r>
                      <a:endParaRPr sz="12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00"/>
                        <a:t> Listen to an</a:t>
                      </a:r>
                      <a:r>
                        <a:rPr b="1" lang="en" sz="1200">
                          <a:uFill>
                            <a:noFill/>
                          </a:uFill>
                          <a:hlinkClick r:id="rId7"/>
                        </a:rPr>
                        <a:t> </a:t>
                      </a:r>
                      <a:r>
                        <a:rPr b="1" lang="en" sz="1200" u="sng">
                          <a:solidFill>
                            <a:srgbClr val="800080"/>
                          </a:solidFill>
                          <a:hlinkClick r:id="rId8">
                            <a:extLst>
                              <a:ext uri="{A12FA001-AC4F-418D-AE19-62706E023703}">
                                <ahyp:hlinkClr val="tx"/>
                              </a:ext>
                            </a:extLst>
                          </a:hlinkClick>
                        </a:rPr>
                        <a:t>Interview</a:t>
                      </a:r>
                      <a:r>
                        <a:rPr b="1" lang="en" sz="1200"/>
                        <a:t> with Opal Bennefield Clark.</a:t>
                      </a:r>
                      <a:r>
                        <a:rPr lang="en" sz="1200"/>
                        <a:t>  Opal was a child who lived at the Children’s Home.  Write a 3-2-1 short paper on what you learned (See Slide 18 on the Virtual Trunk Show option above for instructions.)</a:t>
                      </a:r>
                      <a:endParaRPr sz="12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4"/>
          <p:cNvPicPr preferRelativeResize="0"/>
          <p:nvPr/>
        </p:nvPicPr>
        <p:blipFill rotWithShape="1">
          <a:blip r:embed="rId3">
            <a:alphaModFix/>
          </a:blip>
          <a:srcRect b="19780" l="2180" r="-2179" t="3432"/>
          <a:stretch/>
        </p:blipFill>
        <p:spPr>
          <a:xfrm>
            <a:off x="5010400" y="773850"/>
            <a:ext cx="3397200" cy="3478200"/>
          </a:xfrm>
          <a:prstGeom prst="ellipse">
            <a:avLst/>
          </a:prstGeom>
          <a:noFill/>
          <a:ln>
            <a:noFill/>
          </a:ln>
        </p:spPr>
      </p:pic>
      <p:sp>
        <p:nvSpPr>
          <p:cNvPr id="205" name="Google Shape;205;p34"/>
          <p:cNvSpPr txBox="1"/>
          <p:nvPr>
            <p:ph idx="1" type="body"/>
          </p:nvPr>
        </p:nvSpPr>
        <p:spPr>
          <a:xfrm>
            <a:off x="630075" y="992625"/>
            <a:ext cx="3777600" cy="3172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Lesson 2:  B. F. Breeding</a:t>
            </a:r>
            <a:endParaRPr b="1"/>
          </a:p>
          <a:p>
            <a:pPr indent="0" lvl="0" marL="0" rtl="0" algn="l">
              <a:spcBef>
                <a:spcPts val="1600"/>
              </a:spcBef>
              <a:spcAft>
                <a:spcPts val="0"/>
              </a:spcAft>
              <a:buNone/>
            </a:pPr>
            <a:r>
              <a:rPr lang="en"/>
              <a:t>Exploring Informational Text - Slides 17 - 19</a:t>
            </a:r>
            <a:endParaRPr/>
          </a:p>
          <a:p>
            <a:pPr indent="0" lvl="0" marL="0" rtl="0" algn="l">
              <a:spcBef>
                <a:spcPts val="1600"/>
              </a:spcBef>
              <a:spcAft>
                <a:spcPts val="1600"/>
              </a:spcAft>
              <a:buNone/>
            </a:pPr>
            <a:r>
              <a:rPr lang="en"/>
              <a:t>Task 3:  - Slide 20</a:t>
            </a:r>
            <a:endParaRPr/>
          </a:p>
        </p:txBody>
      </p:sp>
      <p:sp>
        <p:nvSpPr>
          <p:cNvPr id="206" name="Google Shape;206;p34"/>
          <p:cNvSpPr txBox="1"/>
          <p:nvPr/>
        </p:nvSpPr>
        <p:spPr>
          <a:xfrm>
            <a:off x="5010400" y="4251025"/>
            <a:ext cx="364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Captain Breeding, A Partner in Doing Good</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idx="1" type="body"/>
          </p:nvPr>
        </p:nvSpPr>
        <p:spPr>
          <a:xfrm>
            <a:off x="537025" y="1301050"/>
            <a:ext cx="7942500" cy="31722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B. F. Breeding was born in southeastern Kentucky to Dr. Samuel and Annie Hale Breeding. His mother passed away when he was only six years old. His father remarried and the family moved to Yukon, Oklahoma in 1891. Mr. Breeding joined the Salvation Army in 1895, after attending college in Kansas. He met his wife Ethel Smith in Kansas and married her in 1901.</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Charles Page met Salvation Army Capt. Breeding during the financial depression of 1907. Breeding had called on Page for a donation toward the rental of a Salvation Army headquarters. At that time, the headquarters was located in the storage basement of Hunts Clothiers on the SW corner of 2nd and Main Streets in Tulsa. Tulsa had no organized charities except for the Salvation Army.  Mr. Breeding helped people who were sick, hungry, or just needed a temporary place to stay.  Page often provided money that Breeding used to see that people’s needs were met. Page felt that Breeding's background was just what was needed for the Children's Home. He offered him the opportunity of serving others--without pay, but all his needs and those of his family would be provided for. Also, the position was "for life."</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Breeding resigned his commission with the Salvation Army in 1908 to work for Charles Page. He, his wife Ethel, and their children (Eva, 5 and Harold, 3) traveled seven miles of undeveloped trails and forded the Arkansas River. Their transportation was a rickety one-horse buggy pulled by an old pensioned horse named Bill. At one point the buggy was falling apart. Breeding used a piece of wire to lash a green oak stick to make the final few miles. The family arrived with a tent and a week's supply of groceries.</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
        <p:nvSpPr>
          <p:cNvPr id="212" name="Google Shape;212;p35"/>
          <p:cNvSpPr txBox="1"/>
          <p:nvPr/>
        </p:nvSpPr>
        <p:spPr>
          <a:xfrm>
            <a:off x="537025" y="505700"/>
            <a:ext cx="740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Partners in Good Work</a:t>
            </a:r>
            <a:endParaRPr b="1">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6"/>
          <p:cNvSpPr txBox="1"/>
          <p:nvPr>
            <p:ph idx="1" type="body"/>
          </p:nvPr>
        </p:nvSpPr>
        <p:spPr>
          <a:xfrm>
            <a:off x="506725" y="1183000"/>
            <a:ext cx="7942500" cy="31722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rPr b="1" lang="en" sz="1500">
                <a:solidFill>
                  <a:srgbClr val="000000"/>
                </a:solidFill>
                <a:latin typeface="Times New Roman"/>
                <a:ea typeface="Times New Roman"/>
                <a:cs typeface="Times New Roman"/>
                <a:sym typeface="Times New Roman"/>
              </a:rPr>
              <a:t>Whatever It Took To Get The Job Done</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"Cap," as Mr. Page called Mr. Breeding, was instrumental in many aspects of creating and running the Children’s Home. To keep the Home going in the early days Breeding bottled water from the springs and sold it for 25 cents per five-gallon container.  He had many different responsibilities and carried out Mr. Page’s directions.  In the early days as The Children’s Home was being built, he made many trips along a muddy seven-mile dirt trek from Tulsa to Sand Spring carrying wagon loads of supplies.  Sometimes he meted out disciple for wayward Home kids.  Whatever was needed, Mr. Breeding was Mr. Page’s right-hand man.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Mr. Breeding wrote monthly letters for several decades to the children still in the home and the men and women that had grown up in the Home.  He wrote news about the Home and the people that worked and lived there. He shared some of his poetry. He wrote about scriptural wisdom that related to their lives and making good decisions.</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Breeding retired in 1948 after working at the Home for 41 years. However, he continued to stay in touch with the "Home Kids" after many of them grew up.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B. F. Breeding died on March 31, 1974, at 98 years of age. The meeting and subsequent partnership and friendship between Page and Breeding changed their lives and those of many others.</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
        <p:nvSpPr>
          <p:cNvPr id="218" name="Google Shape;218;p36"/>
          <p:cNvSpPr txBox="1"/>
          <p:nvPr/>
        </p:nvSpPr>
        <p:spPr>
          <a:xfrm>
            <a:off x="537025" y="4082725"/>
            <a:ext cx="7881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What kind of informational text is this?  Choose the best answer.</a:t>
            </a:r>
            <a:endParaRPr b="1">
              <a:latin typeface="Roboto"/>
              <a:ea typeface="Roboto"/>
              <a:cs typeface="Roboto"/>
              <a:sym typeface="Roboto"/>
            </a:endParaRPr>
          </a:p>
          <a:p>
            <a:pPr indent="-317500" lvl="0" marL="457200" rtl="0" algn="l">
              <a:spcBef>
                <a:spcPts val="0"/>
              </a:spcBef>
              <a:spcAft>
                <a:spcPts val="0"/>
              </a:spcAft>
              <a:buSzPts val="1400"/>
              <a:buFont typeface="Roboto"/>
              <a:buAutoNum type="alphaLcPeriod"/>
            </a:pPr>
            <a:r>
              <a:rPr lang="en">
                <a:latin typeface="Roboto"/>
                <a:ea typeface="Roboto"/>
                <a:cs typeface="Roboto"/>
                <a:sym typeface="Roboto"/>
              </a:rPr>
              <a:t>Descriptive				c. Sequence		e. Problem and solution</a:t>
            </a:r>
            <a:endParaRPr>
              <a:latin typeface="Roboto"/>
              <a:ea typeface="Roboto"/>
              <a:cs typeface="Roboto"/>
              <a:sym typeface="Roboto"/>
            </a:endParaRPr>
          </a:p>
          <a:p>
            <a:pPr indent="-317500" lvl="0" marL="457200" rtl="0" algn="l">
              <a:spcBef>
                <a:spcPts val="0"/>
              </a:spcBef>
              <a:spcAft>
                <a:spcPts val="0"/>
              </a:spcAft>
              <a:buSzPts val="1400"/>
              <a:buFont typeface="Roboto"/>
              <a:buAutoNum type="alphaLcPeriod"/>
            </a:pPr>
            <a:r>
              <a:rPr lang="en">
                <a:latin typeface="Roboto"/>
                <a:ea typeface="Roboto"/>
                <a:cs typeface="Roboto"/>
                <a:sym typeface="Roboto"/>
              </a:rPr>
              <a:t>Compare and contrast		d. Cause and effect</a:t>
            </a:r>
            <a:endParaRPr>
              <a:latin typeface="Roboto"/>
              <a:ea typeface="Roboto"/>
              <a:cs typeface="Roboto"/>
              <a:sym typeface="Roboto"/>
            </a:endParaRPr>
          </a:p>
        </p:txBody>
      </p:sp>
      <p:sp>
        <p:nvSpPr>
          <p:cNvPr id="219" name="Google Shape;219;p36"/>
          <p:cNvSpPr txBox="1"/>
          <p:nvPr/>
        </p:nvSpPr>
        <p:spPr>
          <a:xfrm>
            <a:off x="506725" y="283700"/>
            <a:ext cx="740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ctrTitle"/>
          </p:nvPr>
        </p:nvSpPr>
        <p:spPr>
          <a:xfrm>
            <a:off x="390525" y="1819275"/>
            <a:ext cx="8222100" cy="933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Informational Text Unit - Middle School </a:t>
            </a:r>
            <a:endParaRPr/>
          </a:p>
        </p:txBody>
      </p:sp>
      <p:sp>
        <p:nvSpPr>
          <p:cNvPr id="98" name="Google Shape;98;p19"/>
          <p:cNvSpPr txBox="1"/>
          <p:nvPr>
            <p:ph idx="1" type="subTitle"/>
          </p:nvPr>
        </p:nvSpPr>
        <p:spPr>
          <a:xfrm>
            <a:off x="390525" y="2789119"/>
            <a:ext cx="8222100" cy="93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Sand Spring Cultural and Historical Museum</a:t>
            </a:r>
            <a:endParaRPr/>
          </a:p>
          <a:p>
            <a:pPr indent="0" lvl="0" marL="0" rtl="0" algn="l">
              <a:spcBef>
                <a:spcPts val="0"/>
              </a:spcBef>
              <a:spcAft>
                <a:spcPts val="0"/>
              </a:spcAft>
              <a:buNone/>
            </a:pPr>
            <a:r>
              <a:rPr lang="en"/>
              <a:t>Copyright 2021, For educational and non-commercial use only.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idx="1" type="body"/>
          </p:nvPr>
        </p:nvSpPr>
        <p:spPr>
          <a:xfrm>
            <a:off x="545250" y="2297225"/>
            <a:ext cx="8053500" cy="19974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b="1" lang="en" sz="1050">
                <a:solidFill>
                  <a:srgbClr val="000000"/>
                </a:solidFill>
                <a:latin typeface="Times New Roman"/>
                <a:ea typeface="Times New Roman"/>
                <a:cs typeface="Times New Roman"/>
                <a:sym typeface="Times New Roman"/>
              </a:rPr>
              <a:t>Task 3: Analyze Interactions (between individuals, ideas, and events in a text) </a:t>
            </a:r>
            <a:endParaRPr b="1" sz="10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b="1" lang="en" sz="1350">
                <a:solidFill>
                  <a:srgbClr val="000000"/>
                </a:solidFill>
                <a:latin typeface="Times New Roman"/>
                <a:ea typeface="Times New Roman"/>
                <a:cs typeface="Times New Roman"/>
                <a:sym typeface="Times New Roman"/>
              </a:rPr>
              <a:t>Answer the following questions in complete sentences.  Make sure your answers use details from the text.</a:t>
            </a:r>
            <a:endParaRPr b="1" sz="1350">
              <a:solidFill>
                <a:srgbClr val="000000"/>
              </a:solidFill>
              <a:latin typeface="Times New Roman"/>
              <a:ea typeface="Times New Roman"/>
              <a:cs typeface="Times New Roman"/>
              <a:sym typeface="Times New Roman"/>
            </a:endParaRPr>
          </a:p>
          <a:p>
            <a:pPr indent="-314325" lvl="0" marL="457200" rtl="0" algn="l">
              <a:spcBef>
                <a:spcPts val="0"/>
              </a:spcBef>
              <a:spcAft>
                <a:spcPts val="0"/>
              </a:spcAft>
              <a:buClr>
                <a:srgbClr val="000000"/>
              </a:buClr>
              <a:buSzPts val="1350"/>
              <a:buFont typeface="Times New Roman"/>
              <a:buAutoNum type="arabicPeriod"/>
            </a:pPr>
            <a:r>
              <a:rPr lang="en" sz="1350">
                <a:solidFill>
                  <a:srgbClr val="000000"/>
                </a:solidFill>
                <a:latin typeface="Times New Roman"/>
                <a:ea typeface="Times New Roman"/>
                <a:cs typeface="Times New Roman"/>
                <a:sym typeface="Times New Roman"/>
              </a:rPr>
              <a:t>What did Mr. Page and Captain Breeding have in common?  </a:t>
            </a:r>
            <a:endParaRPr sz="1350">
              <a:solidFill>
                <a:srgbClr val="000000"/>
              </a:solidFill>
              <a:latin typeface="Times New Roman"/>
              <a:ea typeface="Times New Roman"/>
              <a:cs typeface="Times New Roman"/>
              <a:sym typeface="Times New Roman"/>
            </a:endParaRPr>
          </a:p>
          <a:p>
            <a:pPr indent="-314325" lvl="0" marL="457200" rtl="0" algn="l">
              <a:spcBef>
                <a:spcPts val="0"/>
              </a:spcBef>
              <a:spcAft>
                <a:spcPts val="0"/>
              </a:spcAft>
              <a:buClr>
                <a:srgbClr val="000000"/>
              </a:buClr>
              <a:buSzPts val="1350"/>
              <a:buFont typeface="Times New Roman"/>
              <a:buAutoNum type="arabicPeriod"/>
            </a:pPr>
            <a:r>
              <a:rPr lang="en" sz="1350">
                <a:solidFill>
                  <a:srgbClr val="000000"/>
                </a:solidFill>
                <a:latin typeface="Times New Roman"/>
                <a:ea typeface="Times New Roman"/>
                <a:cs typeface="Times New Roman"/>
                <a:sym typeface="Times New Roman"/>
              </a:rPr>
              <a:t>How was their partnership divided into different roles?  </a:t>
            </a:r>
            <a:endParaRPr sz="1350">
              <a:solidFill>
                <a:srgbClr val="000000"/>
              </a:solidFill>
              <a:latin typeface="Times New Roman"/>
              <a:ea typeface="Times New Roman"/>
              <a:cs typeface="Times New Roman"/>
              <a:sym typeface="Times New Roman"/>
            </a:endParaRPr>
          </a:p>
          <a:p>
            <a:pPr indent="-314325" lvl="0" marL="457200" rtl="0" algn="l">
              <a:spcBef>
                <a:spcPts val="0"/>
              </a:spcBef>
              <a:spcAft>
                <a:spcPts val="0"/>
              </a:spcAft>
              <a:buClr>
                <a:srgbClr val="000000"/>
              </a:buClr>
              <a:buSzPts val="1350"/>
              <a:buFont typeface="Times New Roman"/>
              <a:buAutoNum type="arabicPeriod"/>
            </a:pPr>
            <a:r>
              <a:rPr lang="en" sz="1350">
                <a:solidFill>
                  <a:srgbClr val="000000"/>
                </a:solidFill>
                <a:latin typeface="Times New Roman"/>
                <a:ea typeface="Times New Roman"/>
                <a:cs typeface="Times New Roman"/>
                <a:sym typeface="Times New Roman"/>
              </a:rPr>
              <a:t>What does the description of Captain and Mrs. Breeding’s journey out to the land where Sand Springs is today suggest about the Breeding’s personal financial situation when they took the job with Mr. Page?</a:t>
            </a:r>
            <a:endParaRPr sz="1350">
              <a:solidFill>
                <a:srgbClr val="000000"/>
              </a:solidFill>
              <a:latin typeface="Times New Roman"/>
              <a:ea typeface="Times New Roman"/>
              <a:cs typeface="Times New Roman"/>
              <a:sym typeface="Times New Roman"/>
            </a:endParaRPr>
          </a:p>
          <a:p>
            <a:pPr indent="-314325" lvl="0" marL="457200" rtl="0" algn="l">
              <a:spcBef>
                <a:spcPts val="0"/>
              </a:spcBef>
              <a:spcAft>
                <a:spcPts val="0"/>
              </a:spcAft>
              <a:buClr>
                <a:srgbClr val="000000"/>
              </a:buClr>
              <a:buSzPts val="1350"/>
              <a:buFont typeface="Times New Roman"/>
              <a:buAutoNum type="arabicPeriod"/>
            </a:pPr>
            <a:r>
              <a:rPr lang="en" sz="1350">
                <a:solidFill>
                  <a:srgbClr val="000000"/>
                </a:solidFill>
                <a:latin typeface="Times New Roman"/>
                <a:ea typeface="Times New Roman"/>
                <a:cs typeface="Times New Roman"/>
                <a:sym typeface="Times New Roman"/>
              </a:rPr>
              <a:t>What does the description of the journey tell you about the area that is now Sand Springs in the early days?</a:t>
            </a:r>
            <a:endParaRPr sz="1350">
              <a:solidFill>
                <a:srgbClr val="000000"/>
              </a:solidFill>
              <a:latin typeface="Times New Roman"/>
              <a:ea typeface="Times New Roman"/>
              <a:cs typeface="Times New Roman"/>
              <a:sym typeface="Times New Roman"/>
            </a:endParaRPr>
          </a:p>
          <a:p>
            <a:pPr indent="-314325" lvl="0" marL="457200" rtl="0" algn="l">
              <a:spcBef>
                <a:spcPts val="0"/>
              </a:spcBef>
              <a:spcAft>
                <a:spcPts val="0"/>
              </a:spcAft>
              <a:buClr>
                <a:srgbClr val="000000"/>
              </a:buClr>
              <a:buSzPts val="1350"/>
              <a:buFont typeface="Times New Roman"/>
              <a:buAutoNum type="arabicPeriod"/>
            </a:pPr>
            <a:r>
              <a:rPr lang="en" sz="1350">
                <a:solidFill>
                  <a:srgbClr val="000000"/>
                </a:solidFill>
                <a:latin typeface="Times New Roman"/>
                <a:ea typeface="Times New Roman"/>
                <a:cs typeface="Times New Roman"/>
                <a:sym typeface="Times New Roman"/>
              </a:rPr>
              <a:t>The Sand Springs Children’s Home was home to 30 children in 1910.  Mr. Breeding was active in his leadership of the Home until 1948 but stayed involved in other ways until his death in 1974.  The text tells about things he did after he retired.  How would you describe Captain Breeding’s commitment to Mr. Page and The Children’s Home?  Cite evidence from the text to support your answer.</a:t>
            </a:r>
            <a:endParaRPr sz="13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202124"/>
              </a:solidFill>
              <a:highlight>
                <a:srgbClr val="FFFFFF"/>
              </a:highlight>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8"/>
          <p:cNvSpPr txBox="1"/>
          <p:nvPr>
            <p:ph idx="1" type="body"/>
          </p:nvPr>
        </p:nvSpPr>
        <p:spPr>
          <a:xfrm>
            <a:off x="630075" y="992625"/>
            <a:ext cx="3777600" cy="3172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Lesson 3:  The Industrial Center of the Southwest</a:t>
            </a:r>
            <a:endParaRPr b="1"/>
          </a:p>
          <a:p>
            <a:pPr indent="0" lvl="0" marL="0" rtl="0" algn="l">
              <a:spcBef>
                <a:spcPts val="1600"/>
              </a:spcBef>
              <a:spcAft>
                <a:spcPts val="0"/>
              </a:spcAft>
              <a:buNone/>
            </a:pPr>
            <a:r>
              <a:rPr lang="en"/>
              <a:t>Exploring Informational Text - Slide 22 </a:t>
            </a:r>
            <a:endParaRPr/>
          </a:p>
          <a:p>
            <a:pPr indent="0" lvl="0" marL="0" rtl="0" algn="l">
              <a:spcBef>
                <a:spcPts val="1600"/>
              </a:spcBef>
              <a:spcAft>
                <a:spcPts val="0"/>
              </a:spcAft>
              <a:buNone/>
            </a:pPr>
            <a:r>
              <a:rPr lang="en"/>
              <a:t>Task 4:  - Slide 23</a:t>
            </a:r>
            <a:endParaRPr/>
          </a:p>
          <a:p>
            <a:pPr indent="0" lvl="0" marL="0" rtl="0" algn="l">
              <a:spcBef>
                <a:spcPts val="1600"/>
              </a:spcBef>
              <a:spcAft>
                <a:spcPts val="1600"/>
              </a:spcAft>
              <a:buNone/>
            </a:pPr>
            <a:r>
              <a:t/>
            </a:r>
            <a:endParaRPr/>
          </a:p>
        </p:txBody>
      </p:sp>
      <p:pic>
        <p:nvPicPr>
          <p:cNvPr id="230" name="Google Shape;230;p38"/>
          <p:cNvPicPr preferRelativeResize="0"/>
          <p:nvPr/>
        </p:nvPicPr>
        <p:blipFill>
          <a:blip r:embed="rId3">
            <a:alphaModFix/>
          </a:blip>
          <a:stretch>
            <a:fillRect/>
          </a:stretch>
        </p:blipFill>
        <p:spPr>
          <a:xfrm>
            <a:off x="4486075" y="633450"/>
            <a:ext cx="4431521" cy="33236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9"/>
          <p:cNvSpPr txBox="1"/>
          <p:nvPr>
            <p:ph idx="1" type="body"/>
          </p:nvPr>
        </p:nvSpPr>
        <p:spPr>
          <a:xfrm>
            <a:off x="506725" y="1824400"/>
            <a:ext cx="7942500" cy="31722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rPr b="1" lang="en" sz="1500">
                <a:solidFill>
                  <a:srgbClr val="000000"/>
                </a:solidFill>
                <a:latin typeface="Times New Roman"/>
                <a:ea typeface="Times New Roman"/>
                <a:cs typeface="Times New Roman"/>
                <a:sym typeface="Times New Roman"/>
              </a:rPr>
              <a:t>Early Sand Springs Industry </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During the early days of Sand Springs, Page devoted his interests to developing and attracting industry to the area. He thought of everything needed in order to sustain the Children's Home and to make Sand Springs a place that would support people with jobs.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Mr. Page’s businesses included:  Sand Springs Home Creamery; Sand Springs Hospital; Shell Creek Reservoir (power and water); Sand Springs Greenhouse; Sand Springs Railway; Farms; and the Power Plant. He also worked on developing storm and sanitary sewer systems.</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Mr. Page provided many incentives to entice other businesses to settle in Sand Springs. Many were offered free or inexpensive land and a resettlement bonus.  His goal was to grow the city and also to provide jobs for the women of the Widow’s Colony and people moving into the area. Among the many enterprises that took Page up on his offer were:</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Osage Iron and Steel; Tulsa Rolling Mills; Commander Mills (textile manufacturing); Pierce/Sinclair Coal and Fuel Oil Refinery; Zinc Smelter; Hubbard and Kelly Lamp and Chimney Factory, later known as Kerr Glass Manufacturing; Pedrick Laboratories; Gavril Chenille Company</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View the Museum’s Virtual Trunk Early Sand Springs Industry Trunk Show Link Here:  </a:t>
            </a:r>
            <a:r>
              <a:rPr lang="en" sz="1200" u="sng">
                <a:solidFill>
                  <a:schemeClr val="hlink"/>
                </a:solidFill>
                <a:latin typeface="Times New Roman"/>
                <a:ea typeface="Times New Roman"/>
                <a:cs typeface="Times New Roman"/>
                <a:sym typeface="Times New Roman"/>
                <a:hlinkClick r:id="rId3"/>
              </a:rPr>
              <a:t>https://docs.google.com/presentation/d/1BoceE4l4PLADwhYdDcr3kkio_mOEN4z_ujBH6J_MYR8/edit?usp=sharing</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
        <p:nvSpPr>
          <p:cNvPr id="236" name="Google Shape;236;p39"/>
          <p:cNvSpPr txBox="1"/>
          <p:nvPr/>
        </p:nvSpPr>
        <p:spPr>
          <a:xfrm>
            <a:off x="506725" y="283700"/>
            <a:ext cx="740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idx="1" type="body"/>
          </p:nvPr>
        </p:nvSpPr>
        <p:spPr>
          <a:xfrm>
            <a:off x="545250" y="1424725"/>
            <a:ext cx="8053500" cy="36462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b="1" lang="en" sz="1250">
                <a:solidFill>
                  <a:srgbClr val="000000"/>
                </a:solidFill>
                <a:latin typeface="Times New Roman"/>
                <a:ea typeface="Times New Roman"/>
                <a:cs typeface="Times New Roman"/>
                <a:sym typeface="Times New Roman"/>
              </a:rPr>
              <a:t>Task 4</a:t>
            </a:r>
            <a:r>
              <a:rPr b="1" lang="en" sz="1250">
                <a:solidFill>
                  <a:srgbClr val="000000"/>
                </a:solidFill>
                <a:latin typeface="Times New Roman"/>
                <a:ea typeface="Times New Roman"/>
                <a:cs typeface="Times New Roman"/>
                <a:sym typeface="Times New Roman"/>
              </a:rPr>
              <a:t>: Distinguish Among Facts, Reasoned Judgment Based on Research Findings, &amp; Speculation in a Text </a:t>
            </a:r>
            <a:endParaRPr b="1" sz="12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000000"/>
                </a:solidFill>
                <a:latin typeface="Times New Roman"/>
                <a:ea typeface="Times New Roman"/>
                <a:cs typeface="Times New Roman"/>
                <a:sym typeface="Times New Roman"/>
              </a:rPr>
              <a:t>When reading historical information, you want to make sure it is credible information, information that you can believe and trust. One thing that makes historical information more credible is when it includes reasoned judgment that is based on research findings  from primary and secondary sources.  Without facts, information can be biased or not based on anything more than opinion.  </a:t>
            </a:r>
            <a:endParaRPr sz="10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0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b="1" lang="en" sz="1100">
                <a:solidFill>
                  <a:srgbClr val="333333"/>
                </a:solidFill>
                <a:highlight>
                  <a:srgbClr val="FFFFFF"/>
                </a:highlight>
                <a:latin typeface="Arial"/>
                <a:ea typeface="Arial"/>
                <a:cs typeface="Arial"/>
                <a:sym typeface="Arial"/>
              </a:rPr>
              <a:t>Primary sources</a:t>
            </a:r>
            <a:r>
              <a:rPr lang="en" sz="1100">
                <a:solidFill>
                  <a:srgbClr val="333333"/>
                </a:solidFill>
                <a:highlight>
                  <a:srgbClr val="FFFFFF"/>
                </a:highlight>
                <a:latin typeface="Arial"/>
                <a:ea typeface="Arial"/>
                <a:cs typeface="Arial"/>
                <a:sym typeface="Arial"/>
              </a:rPr>
              <a:t> include documents or artifacts created by a witness to or participant in an event.  They can be firsthand testimony or evidence created during the time period that you are studying.</a:t>
            </a:r>
            <a:endParaRPr sz="1100">
              <a:solidFill>
                <a:srgbClr val="333333"/>
              </a:solidFill>
              <a:highlight>
                <a:srgbClr val="FFFFFF"/>
              </a:highlight>
              <a:latin typeface="Arial"/>
              <a:ea typeface="Arial"/>
              <a:cs typeface="Arial"/>
              <a:sym typeface="Arial"/>
            </a:endParaRPr>
          </a:p>
          <a:p>
            <a:pPr indent="0" lvl="0" marL="0" rtl="0" algn="l">
              <a:spcBef>
                <a:spcPts val="800"/>
              </a:spcBef>
              <a:spcAft>
                <a:spcPts val="0"/>
              </a:spcAft>
              <a:buNone/>
            </a:pPr>
            <a:r>
              <a:rPr b="1" lang="en" sz="1100">
                <a:solidFill>
                  <a:srgbClr val="333333"/>
                </a:solidFill>
                <a:highlight>
                  <a:srgbClr val="FFFFFF"/>
                </a:highlight>
                <a:latin typeface="Arial"/>
                <a:ea typeface="Arial"/>
                <a:cs typeface="Arial"/>
                <a:sym typeface="Arial"/>
              </a:rPr>
              <a:t>Primary sources</a:t>
            </a:r>
            <a:r>
              <a:rPr lang="en" sz="1100">
                <a:solidFill>
                  <a:srgbClr val="333333"/>
                </a:solidFill>
                <a:highlight>
                  <a:srgbClr val="FFFFFF"/>
                </a:highlight>
                <a:latin typeface="Arial"/>
                <a:ea typeface="Arial"/>
                <a:cs typeface="Arial"/>
                <a:sym typeface="Arial"/>
              </a:rPr>
              <a:t> may include diaries, letters, interviews, oral histories, photographs, newspaper articles, government documents, poems, novels, plays, and music.  The collection and analysis of primary sources is central to historical research.</a:t>
            </a:r>
            <a:endParaRPr sz="1100">
              <a:solidFill>
                <a:srgbClr val="333333"/>
              </a:solidFill>
              <a:highlight>
                <a:srgbClr val="FFFFFF"/>
              </a:highlight>
              <a:latin typeface="Arial"/>
              <a:ea typeface="Arial"/>
              <a:cs typeface="Arial"/>
              <a:sym typeface="Arial"/>
            </a:endParaRPr>
          </a:p>
          <a:p>
            <a:pPr indent="0" lvl="0" marL="0" rtl="0" algn="l">
              <a:spcBef>
                <a:spcPts val="800"/>
              </a:spcBef>
              <a:spcAft>
                <a:spcPts val="0"/>
              </a:spcAft>
              <a:buNone/>
            </a:pPr>
            <a:r>
              <a:rPr b="1" lang="en" sz="1100">
                <a:solidFill>
                  <a:srgbClr val="333333"/>
                </a:solidFill>
                <a:highlight>
                  <a:srgbClr val="FFFFFF"/>
                </a:highlight>
                <a:latin typeface="Arial"/>
                <a:ea typeface="Arial"/>
                <a:cs typeface="Arial"/>
                <a:sym typeface="Arial"/>
              </a:rPr>
              <a:t>Secondary sources</a:t>
            </a:r>
            <a:r>
              <a:rPr lang="en" sz="1100">
                <a:solidFill>
                  <a:srgbClr val="333333"/>
                </a:solidFill>
                <a:highlight>
                  <a:srgbClr val="FFFFFF"/>
                </a:highlight>
                <a:latin typeface="Arial"/>
                <a:ea typeface="Arial"/>
                <a:cs typeface="Arial"/>
                <a:sym typeface="Arial"/>
              </a:rPr>
              <a:t> analyze a scholarly question and often use primary sources as evidence.</a:t>
            </a:r>
            <a:endParaRPr sz="1100">
              <a:solidFill>
                <a:srgbClr val="333333"/>
              </a:solidFill>
              <a:highlight>
                <a:srgbClr val="FFFFFF"/>
              </a:highlight>
              <a:latin typeface="Arial"/>
              <a:ea typeface="Arial"/>
              <a:cs typeface="Arial"/>
              <a:sym typeface="Arial"/>
            </a:endParaRPr>
          </a:p>
          <a:p>
            <a:pPr indent="0" lvl="0" marL="0" rtl="0" algn="l">
              <a:spcBef>
                <a:spcPts val="800"/>
              </a:spcBef>
              <a:spcAft>
                <a:spcPts val="0"/>
              </a:spcAft>
              <a:buNone/>
            </a:pPr>
            <a:r>
              <a:rPr b="1" lang="en" sz="1100">
                <a:solidFill>
                  <a:srgbClr val="333333"/>
                </a:solidFill>
                <a:highlight>
                  <a:srgbClr val="FFFFFF"/>
                </a:highlight>
                <a:latin typeface="Arial"/>
                <a:ea typeface="Arial"/>
                <a:cs typeface="Arial"/>
                <a:sym typeface="Arial"/>
              </a:rPr>
              <a:t>Secondary sources</a:t>
            </a:r>
            <a:r>
              <a:rPr lang="en" sz="1100">
                <a:solidFill>
                  <a:srgbClr val="333333"/>
                </a:solidFill>
                <a:highlight>
                  <a:srgbClr val="FFFFFF"/>
                </a:highlight>
                <a:latin typeface="Arial"/>
                <a:ea typeface="Arial"/>
                <a:cs typeface="Arial"/>
                <a:sym typeface="Arial"/>
              </a:rPr>
              <a:t> include books and articles about a topic.  They may include lists of sources, i.e. bibliographies, that may lead you to other primary or secondary sources.</a:t>
            </a:r>
            <a:endParaRPr sz="1100">
              <a:solidFill>
                <a:srgbClr val="333333"/>
              </a:solidFill>
              <a:highlight>
                <a:srgbClr val="FFFFFF"/>
              </a:highlight>
              <a:latin typeface="Arial"/>
              <a:ea typeface="Arial"/>
              <a:cs typeface="Arial"/>
              <a:sym typeface="Arial"/>
            </a:endParaRPr>
          </a:p>
          <a:p>
            <a:pPr indent="0" lvl="0" marL="0" rtl="0" algn="l">
              <a:spcBef>
                <a:spcPts val="800"/>
              </a:spcBef>
              <a:spcAft>
                <a:spcPts val="0"/>
              </a:spcAft>
              <a:buNone/>
            </a:pPr>
            <a:r>
              <a:rPr lang="en" sz="1100">
                <a:solidFill>
                  <a:srgbClr val="333333"/>
                </a:solidFill>
                <a:highlight>
                  <a:srgbClr val="FFFFFF"/>
                </a:highlight>
                <a:latin typeface="Arial"/>
                <a:ea typeface="Arial"/>
                <a:cs typeface="Arial"/>
                <a:sym typeface="Arial"/>
              </a:rPr>
              <a:t>Databases help you identify articles in scholarly journals or books on a particular topic.</a:t>
            </a:r>
            <a:endParaRPr sz="1100">
              <a:solidFill>
                <a:srgbClr val="333333"/>
              </a:solidFill>
              <a:highlight>
                <a:srgbClr val="FFFFFF"/>
              </a:highlight>
              <a:latin typeface="Arial"/>
              <a:ea typeface="Arial"/>
              <a:cs typeface="Arial"/>
              <a:sym typeface="Arial"/>
            </a:endParaRPr>
          </a:p>
          <a:p>
            <a:pPr indent="0" lvl="0" marL="0" rtl="0" algn="l">
              <a:spcBef>
                <a:spcPts val="800"/>
              </a:spcBef>
              <a:spcAft>
                <a:spcPts val="0"/>
              </a:spcAft>
              <a:buNone/>
            </a:pPr>
            <a:r>
              <a:rPr lang="en" sz="1100">
                <a:solidFill>
                  <a:srgbClr val="333333"/>
                </a:solidFill>
                <a:highlight>
                  <a:srgbClr val="FFFFFF"/>
                </a:highlight>
                <a:latin typeface="Arial"/>
                <a:ea typeface="Arial"/>
                <a:cs typeface="Arial"/>
                <a:sym typeface="Arial"/>
              </a:rPr>
              <a:t>Source: </a:t>
            </a:r>
            <a:r>
              <a:rPr lang="en" sz="1100" u="sng">
                <a:solidFill>
                  <a:schemeClr val="hlink"/>
                </a:solidFill>
                <a:highlight>
                  <a:srgbClr val="FFFFFF"/>
                </a:highlight>
                <a:latin typeface="Arial"/>
                <a:ea typeface="Arial"/>
                <a:cs typeface="Arial"/>
                <a:sym typeface="Arial"/>
                <a:hlinkClick r:id="rId3"/>
              </a:rPr>
              <a:t> https://guides.lib.uw.edu/c.php?g=344285&amp;p=2580599</a:t>
            </a:r>
            <a:endParaRPr sz="1100">
              <a:solidFill>
                <a:srgbClr val="333333"/>
              </a:solidFill>
              <a:highlight>
                <a:srgbClr val="FFFFFF"/>
              </a:highlight>
              <a:latin typeface="Arial"/>
              <a:ea typeface="Arial"/>
              <a:cs typeface="Arial"/>
              <a:sym typeface="Arial"/>
            </a:endParaRPr>
          </a:p>
          <a:p>
            <a:pPr indent="0" lvl="0" marL="0" rtl="0" algn="l">
              <a:spcBef>
                <a:spcPts val="800"/>
              </a:spcBef>
              <a:spcAft>
                <a:spcPts val="0"/>
              </a:spcAft>
              <a:buNone/>
            </a:pPr>
            <a:r>
              <a:t/>
            </a:r>
            <a:endParaRPr sz="10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b="1" lang="en" sz="1050">
                <a:solidFill>
                  <a:srgbClr val="000000"/>
                </a:solidFill>
                <a:latin typeface="Times New Roman"/>
                <a:ea typeface="Times New Roman"/>
                <a:cs typeface="Times New Roman"/>
                <a:sym typeface="Times New Roman"/>
              </a:rPr>
              <a:t>Directions: </a:t>
            </a:r>
            <a:r>
              <a:rPr lang="en" sz="1050">
                <a:solidFill>
                  <a:srgbClr val="000000"/>
                </a:solidFill>
                <a:latin typeface="Times New Roman"/>
                <a:ea typeface="Times New Roman"/>
                <a:cs typeface="Times New Roman"/>
                <a:sym typeface="Times New Roman"/>
              </a:rPr>
              <a:t>Review the previous slide (Slide 25) and the Virtual Trunk Show.  Since many of these early Sand Springs businesses are not longer in operation how do you that they existed during the time periods suggested in the text?  Review the source information.  List three sources.  Discuss why you believe each  source is a primary or secondary source.</a:t>
            </a:r>
            <a:endParaRPr sz="1400">
              <a:solidFill>
                <a:srgbClr val="202124"/>
              </a:solidFill>
              <a:highlight>
                <a:srgbClr val="FFFFFF"/>
              </a:highlight>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41"/>
          <p:cNvPicPr preferRelativeResize="0"/>
          <p:nvPr/>
        </p:nvPicPr>
        <p:blipFill rotWithShape="1">
          <a:blip r:embed="rId3">
            <a:alphaModFix/>
          </a:blip>
          <a:srcRect b="11602" l="0" r="0" t="11610"/>
          <a:stretch/>
        </p:blipFill>
        <p:spPr>
          <a:xfrm>
            <a:off x="4633175" y="659100"/>
            <a:ext cx="3388800" cy="3469500"/>
          </a:xfrm>
          <a:prstGeom prst="ellipse">
            <a:avLst/>
          </a:prstGeom>
          <a:noFill/>
          <a:ln>
            <a:noFill/>
          </a:ln>
        </p:spPr>
      </p:pic>
      <p:pic>
        <p:nvPicPr>
          <p:cNvPr id="247" name="Google Shape;247;p41"/>
          <p:cNvPicPr preferRelativeResize="0"/>
          <p:nvPr/>
        </p:nvPicPr>
        <p:blipFill rotWithShape="1">
          <a:blip r:embed="rId4">
            <a:alphaModFix/>
          </a:blip>
          <a:srcRect b="11609" l="0" r="0" t="11609"/>
          <a:stretch/>
        </p:blipFill>
        <p:spPr>
          <a:xfrm>
            <a:off x="6695890" y="2351906"/>
            <a:ext cx="1881900" cy="1926600"/>
          </a:xfrm>
          <a:prstGeom prst="ellipse">
            <a:avLst/>
          </a:prstGeom>
          <a:noFill/>
          <a:ln cap="flat" cmpd="sng" w="28575">
            <a:solidFill>
              <a:srgbClr val="FFFFFF"/>
            </a:solidFill>
            <a:prstDash val="solid"/>
            <a:round/>
            <a:headEnd len="sm" w="sm" type="none"/>
            <a:tailEnd len="sm" w="sm" type="none"/>
          </a:ln>
        </p:spPr>
      </p:pic>
      <p:sp>
        <p:nvSpPr>
          <p:cNvPr id="248" name="Google Shape;248;p41"/>
          <p:cNvSpPr txBox="1"/>
          <p:nvPr>
            <p:ph idx="1" type="body"/>
          </p:nvPr>
        </p:nvSpPr>
        <p:spPr>
          <a:xfrm>
            <a:off x="317425" y="659100"/>
            <a:ext cx="3683100" cy="3825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Lesson 4:  The Children’s Home and Widow’s Colony</a:t>
            </a:r>
            <a:endParaRPr b="1"/>
          </a:p>
          <a:p>
            <a:pPr indent="0" lvl="0" marL="0" rtl="0" algn="l">
              <a:spcBef>
                <a:spcPts val="1600"/>
              </a:spcBef>
              <a:spcAft>
                <a:spcPts val="0"/>
              </a:spcAft>
              <a:buNone/>
            </a:pPr>
            <a:r>
              <a:rPr lang="en"/>
              <a:t>Exploring Informational Text - Slide 25</a:t>
            </a:r>
            <a:endParaRPr/>
          </a:p>
          <a:p>
            <a:pPr indent="0" lvl="0" marL="0" rtl="0" algn="l">
              <a:spcBef>
                <a:spcPts val="1600"/>
              </a:spcBef>
              <a:spcAft>
                <a:spcPts val="0"/>
              </a:spcAft>
              <a:buNone/>
            </a:pPr>
            <a:r>
              <a:rPr lang="en"/>
              <a:t>Task 5:  - Slide 27</a:t>
            </a:r>
            <a:endParaRPr/>
          </a:p>
          <a:p>
            <a:pPr indent="0" lvl="0" marL="0" rtl="0" algn="l">
              <a:spcBef>
                <a:spcPts val="16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2"/>
          <p:cNvSpPr txBox="1"/>
          <p:nvPr>
            <p:ph idx="1" type="body"/>
          </p:nvPr>
        </p:nvSpPr>
        <p:spPr>
          <a:xfrm>
            <a:off x="600750" y="2707425"/>
            <a:ext cx="7942500" cy="31722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rPr b="1" lang="en">
                <a:solidFill>
                  <a:srgbClr val="000000"/>
                </a:solidFill>
                <a:latin typeface="Times New Roman"/>
                <a:ea typeface="Times New Roman"/>
                <a:cs typeface="Times New Roman"/>
                <a:sym typeface="Times New Roman"/>
              </a:rPr>
              <a:t>The Children’s Home Yesterday and Today</a:t>
            </a:r>
            <a:endParaRPr b="1">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From its humble beginning on wildland and a makeshift tent to family-style cottage homes today, the Children’s Home still serves children.  In 1912, Charles Page incorporated the Home and appointed a Board of Trustees. The Home has never received financial aid or government support. It is completely self-sustaining and continues today to help children in need. The Board members act as stewards of the foundation Page started and guardians for his legacy of caring.</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Three Trustees are selected from the Brotherhood of the Free and Accepted Masons by the Grand Master of that organization per Charles Pages’s instructions.  Mr. Page respected the men of the Masonic organization at the time as honest men who understood his vision.  Although Mr. Page donated land for churches and respected many of the ministers of his day, he did not want the Children’s Home to be associated with a particular church denomination and chose the Masonic Lodge instead.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The Home's source of funding comes from worldwide investments which were originally supported by the local enterprises Page brought to Sand Springs. Among them are/were the Sand Springs Railway; Commander Mills textile manufacturing; Pierce/Sinclair Oil Refinery; U. S. Zinc Company; Sheffield Steel; Pedrick Laboratories; Glass Manufacturing; Water and Power Company; Sand Springs State Bank; Kerr, Hubbard and Kelly Lamp and Chimney Factory; Vigo Dog Food; and Phoenix Refinery. Most of these no longer exist. The Home's assets include land, oil, and gas.</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3"/>
          <p:cNvSpPr txBox="1"/>
          <p:nvPr>
            <p:ph idx="1" type="body"/>
          </p:nvPr>
        </p:nvSpPr>
        <p:spPr>
          <a:xfrm>
            <a:off x="600750" y="2342450"/>
            <a:ext cx="7942500" cy="31722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rPr b="1" lang="en">
                <a:solidFill>
                  <a:srgbClr val="000000"/>
                </a:solidFill>
                <a:latin typeface="Times New Roman"/>
                <a:ea typeface="Times New Roman"/>
                <a:cs typeface="Times New Roman"/>
                <a:sym typeface="Times New Roman"/>
              </a:rPr>
              <a:t>Widow’s Colony To Family Village</a:t>
            </a:r>
            <a:endParaRPr b="1">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The Children's Home was not the end of Page's dream--only the beginning. He felt widows with children should not live with the orphans, so in 1916, he built a group of 30 small cottages--the Widow's Colony--for widowed and divorced mothers with two or more children. Grandmothers were permitted to live with their daughters and her children, as well.</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The cottages consisted of two or three rooms with a porch. The women paid no rent or utilities but were encouraged to find work. Page provided a day nursery, medical assistance, milk, and basic food items. The Home paid the grocery bills of widows who were unable to find work or those with children too young to leave at the nursery,  This assistance provided the help needed for the mothers to better their lives and the lives of their children. The first widow in this Colony later served as one of the Home Matrons.</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The Family Village, once called the Widows' Colony, still supports mothers and their children and provides homes in the community.</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4"/>
          <p:cNvSpPr txBox="1"/>
          <p:nvPr>
            <p:ph idx="1" type="body"/>
          </p:nvPr>
        </p:nvSpPr>
        <p:spPr>
          <a:xfrm>
            <a:off x="545250" y="2297225"/>
            <a:ext cx="8053500" cy="19974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20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b="1" lang="en" sz="1650">
                <a:solidFill>
                  <a:srgbClr val="000000"/>
                </a:solidFill>
                <a:latin typeface="Times New Roman"/>
                <a:ea typeface="Times New Roman"/>
                <a:cs typeface="Times New Roman"/>
                <a:sym typeface="Times New Roman"/>
              </a:rPr>
              <a:t>Task 5</a:t>
            </a:r>
            <a:r>
              <a:rPr b="1" lang="en" sz="1650">
                <a:solidFill>
                  <a:srgbClr val="000000"/>
                </a:solidFill>
                <a:latin typeface="Times New Roman"/>
                <a:ea typeface="Times New Roman"/>
                <a:cs typeface="Times New Roman"/>
                <a:sym typeface="Times New Roman"/>
              </a:rPr>
              <a:t>: Review Text Constructs</a:t>
            </a:r>
            <a:endParaRPr b="1" sz="16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150">
                <a:solidFill>
                  <a:srgbClr val="000000"/>
                </a:solidFill>
                <a:latin typeface="Times New Roman"/>
                <a:ea typeface="Times New Roman"/>
                <a:cs typeface="Times New Roman"/>
                <a:sym typeface="Times New Roman"/>
              </a:rPr>
              <a:t>Thinking back to the five types of text discussed in Lesson 1, determine which of the 5 types of text best fits the informational text on Slides 24 and 25 and cite evidence to support your answer. </a:t>
            </a:r>
            <a:endParaRPr sz="11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7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12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5"/>
          <p:cNvSpPr txBox="1"/>
          <p:nvPr>
            <p:ph idx="1" type="body"/>
          </p:nvPr>
        </p:nvSpPr>
        <p:spPr>
          <a:xfrm>
            <a:off x="317425" y="659100"/>
            <a:ext cx="3683100" cy="3825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Lesson 5:  The Tulsa Race Massacre</a:t>
            </a:r>
            <a:endParaRPr b="1"/>
          </a:p>
          <a:p>
            <a:pPr indent="0" lvl="0" marL="0" rtl="0" algn="l">
              <a:spcBef>
                <a:spcPts val="1600"/>
              </a:spcBef>
              <a:spcAft>
                <a:spcPts val="0"/>
              </a:spcAft>
              <a:buNone/>
            </a:pPr>
            <a:r>
              <a:rPr lang="en"/>
              <a:t>Exploring Informational Text - Slide 28</a:t>
            </a:r>
            <a:endParaRPr/>
          </a:p>
          <a:p>
            <a:pPr indent="0" lvl="0" marL="0" rtl="0" algn="l">
              <a:spcBef>
                <a:spcPts val="1600"/>
              </a:spcBef>
              <a:spcAft>
                <a:spcPts val="0"/>
              </a:spcAft>
              <a:buNone/>
            </a:pPr>
            <a:r>
              <a:rPr lang="en"/>
              <a:t>Task 6:  - Slide 31</a:t>
            </a:r>
            <a:endParaRPr/>
          </a:p>
          <a:p>
            <a:pPr indent="0" lvl="0" marL="0" rtl="0" algn="l">
              <a:spcBef>
                <a:spcPts val="1600"/>
              </a:spcBef>
              <a:spcAft>
                <a:spcPts val="1600"/>
              </a:spcAft>
              <a:buNone/>
            </a:pPr>
            <a:r>
              <a:t/>
            </a:r>
            <a:endParaRPr/>
          </a:p>
        </p:txBody>
      </p:sp>
      <p:pic>
        <p:nvPicPr>
          <p:cNvPr id="269" name="Google Shape;269;p45"/>
          <p:cNvPicPr preferRelativeResize="0"/>
          <p:nvPr/>
        </p:nvPicPr>
        <p:blipFill>
          <a:blip r:embed="rId3">
            <a:alphaModFix/>
          </a:blip>
          <a:stretch>
            <a:fillRect/>
          </a:stretch>
        </p:blipFill>
        <p:spPr>
          <a:xfrm>
            <a:off x="3770575" y="818475"/>
            <a:ext cx="4838675" cy="282819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6"/>
          <p:cNvSpPr txBox="1"/>
          <p:nvPr>
            <p:ph idx="1" type="body"/>
          </p:nvPr>
        </p:nvSpPr>
        <p:spPr>
          <a:xfrm>
            <a:off x="287525" y="330125"/>
            <a:ext cx="8604600" cy="4154400"/>
          </a:xfrm>
          <a:prstGeom prst="rect">
            <a:avLst/>
          </a:prstGeom>
        </p:spPr>
        <p:txBody>
          <a:bodyPr anchorCtr="0" anchor="ctr" bIns="91425" lIns="91425" spcFirstLastPara="1" rIns="91425" wrap="square" tIns="91425">
            <a:normAutofit lnSpcReduction="20000"/>
          </a:bodyPr>
          <a:lstStyle/>
          <a:p>
            <a:pPr indent="0" lvl="0" marL="0" rtl="0" algn="l">
              <a:lnSpc>
                <a:spcPct val="106999"/>
              </a:lnSpc>
              <a:spcBef>
                <a:spcPts val="0"/>
              </a:spcBef>
              <a:spcAft>
                <a:spcPts val="0"/>
              </a:spcAft>
              <a:buNone/>
            </a:pPr>
            <a:r>
              <a:rPr lang="en" sz="1200">
                <a:solidFill>
                  <a:srgbClr val="000000"/>
                </a:solidFill>
                <a:latin typeface="Arial"/>
                <a:ea typeface="Arial"/>
                <a:cs typeface="Arial"/>
                <a:sym typeface="Arial"/>
              </a:rPr>
              <a:t>Transcribed from the Sand Springs Leader edition dated Friday, June 10</a:t>
            </a:r>
            <a:r>
              <a:rPr baseline="30000" lang="en" sz="1200">
                <a:solidFill>
                  <a:srgbClr val="000000"/>
                </a:solidFill>
                <a:latin typeface="Arial"/>
                <a:ea typeface="Arial"/>
                <a:cs typeface="Arial"/>
                <a:sym typeface="Arial"/>
              </a:rPr>
              <a:t>th</a:t>
            </a:r>
            <a:r>
              <a:rPr lang="en" sz="1200">
                <a:solidFill>
                  <a:srgbClr val="000000"/>
                </a:solidFill>
                <a:latin typeface="Arial"/>
                <a:ea typeface="Arial"/>
                <a:cs typeface="Arial"/>
                <a:sym typeface="Arial"/>
              </a:rPr>
              <a:t>, 1921 - numerous print or transcription </a:t>
            </a:r>
            <a:r>
              <a:rPr lang="en" sz="1200">
                <a:solidFill>
                  <a:srgbClr val="000000"/>
                </a:solidFill>
                <a:latin typeface="Arial"/>
                <a:ea typeface="Arial"/>
                <a:cs typeface="Arial"/>
                <a:sym typeface="Arial"/>
              </a:rPr>
              <a:t>errors are noted with (sic)</a:t>
            </a:r>
            <a:endParaRPr sz="1200">
              <a:solidFill>
                <a:srgbClr val="000000"/>
              </a:solidFill>
              <a:latin typeface="Arial"/>
              <a:ea typeface="Arial"/>
              <a:cs typeface="Arial"/>
              <a:sym typeface="Arial"/>
            </a:endParaRPr>
          </a:p>
          <a:p>
            <a:pPr indent="0" lvl="0" marL="0" rtl="0" algn="l">
              <a:lnSpc>
                <a:spcPct val="106999"/>
              </a:lnSpc>
              <a:spcBef>
                <a:spcPts val="800"/>
              </a:spcBef>
              <a:spcAft>
                <a:spcPts val="0"/>
              </a:spcAft>
              <a:buNone/>
            </a:pPr>
            <a:r>
              <a:rPr lang="en" sz="1200">
                <a:solidFill>
                  <a:srgbClr val="000000"/>
                </a:solidFill>
                <a:latin typeface="Arial"/>
                <a:ea typeface="Arial"/>
                <a:cs typeface="Arial"/>
                <a:sym typeface="Arial"/>
              </a:rPr>
              <a:t>To read this, you will need to understand what (sic) means.  Sic </a:t>
            </a:r>
            <a:r>
              <a:rPr lang="en" sz="1050">
                <a:solidFill>
                  <a:srgbClr val="202124"/>
                </a:solidFill>
                <a:highlight>
                  <a:srgbClr val="FFFFFF"/>
                </a:highlight>
              </a:rPr>
              <a:t>used in brackets after a copied or quoted word that appears odd or erroneous to show that the word is quoted exactly as it stands in the original text.</a:t>
            </a:r>
            <a:endParaRPr sz="1200">
              <a:solidFill>
                <a:srgbClr val="000000"/>
              </a:solidFill>
              <a:latin typeface="Arial"/>
              <a:ea typeface="Arial"/>
              <a:cs typeface="Arial"/>
              <a:sym typeface="Arial"/>
            </a:endParaRPr>
          </a:p>
          <a:p>
            <a:pPr indent="0" lvl="0" marL="0" rtl="0" algn="l">
              <a:lnSpc>
                <a:spcPct val="106999"/>
              </a:lnSpc>
              <a:spcBef>
                <a:spcPts val="800"/>
              </a:spcBef>
              <a:spcAft>
                <a:spcPts val="0"/>
              </a:spcAft>
              <a:buNone/>
            </a:pPr>
            <a:r>
              <a:t/>
            </a:r>
            <a:endParaRPr sz="1200">
              <a:solidFill>
                <a:srgbClr val="000000"/>
              </a:solidFill>
              <a:latin typeface="Arial"/>
              <a:ea typeface="Arial"/>
              <a:cs typeface="Arial"/>
              <a:sym typeface="Arial"/>
            </a:endParaRPr>
          </a:p>
          <a:p>
            <a:pPr indent="0" lvl="0" marL="0" rtl="0" algn="l">
              <a:lnSpc>
                <a:spcPct val="106999"/>
              </a:lnSpc>
              <a:spcBef>
                <a:spcPts val="800"/>
              </a:spcBef>
              <a:spcAft>
                <a:spcPts val="0"/>
              </a:spcAft>
              <a:buNone/>
            </a:pPr>
            <a:r>
              <a:rPr lang="en" sz="1200">
                <a:solidFill>
                  <a:srgbClr val="000000"/>
                </a:solidFill>
                <a:latin typeface="Arial"/>
                <a:ea typeface="Arial"/>
                <a:cs typeface="Arial"/>
                <a:sym typeface="Arial"/>
              </a:rPr>
              <a:t>Relief work among the negroes [sic] who suffered in the riot fire in Tulsa on last Tuesday night and Wednesday morning and who were sent to Sand Springs to receive aid, was launched at a meeting at the municipal building on Friday afternoon.</a:t>
            </a:r>
            <a:endParaRPr sz="1200">
              <a:solidFill>
                <a:srgbClr val="000000"/>
              </a:solidFill>
              <a:latin typeface="Arial"/>
              <a:ea typeface="Arial"/>
              <a:cs typeface="Arial"/>
              <a:sym typeface="Arial"/>
            </a:endParaRPr>
          </a:p>
          <a:p>
            <a:pPr indent="0" lvl="0" marL="0" rtl="0" algn="l">
              <a:lnSpc>
                <a:spcPct val="106999"/>
              </a:lnSpc>
              <a:spcBef>
                <a:spcPts val="800"/>
              </a:spcBef>
              <a:spcAft>
                <a:spcPts val="0"/>
              </a:spcAft>
              <a:buNone/>
            </a:pPr>
            <a:r>
              <a:rPr lang="en" sz="1200">
                <a:solidFill>
                  <a:srgbClr val="000000"/>
                </a:solidFill>
                <a:latin typeface="Arial"/>
                <a:ea typeface="Arial"/>
                <a:cs typeface="Arial"/>
                <a:sym typeface="Arial"/>
              </a:rPr>
              <a:t>The gathering was called together by Mayor Heinz who declared relief work urgently was needed and asked the citizens assembled to help in the formation of an organization to handle the mater [sic]. Following the appointment of E. M. Monselle as treasurer, a number of committees were named to look after the various phases of proper collection and distribution of food and clothing for the refugees sent here.</a:t>
            </a:r>
            <a:endParaRPr sz="1200">
              <a:solidFill>
                <a:srgbClr val="000000"/>
              </a:solidFill>
              <a:latin typeface="Arial"/>
              <a:ea typeface="Arial"/>
              <a:cs typeface="Arial"/>
              <a:sym typeface="Arial"/>
            </a:endParaRPr>
          </a:p>
          <a:p>
            <a:pPr indent="0" lvl="0" marL="0" rtl="0" algn="l">
              <a:lnSpc>
                <a:spcPct val="106999"/>
              </a:lnSpc>
              <a:spcBef>
                <a:spcPts val="800"/>
              </a:spcBef>
              <a:spcAft>
                <a:spcPts val="0"/>
              </a:spcAft>
              <a:buNone/>
            </a:pPr>
            <a:r>
              <a:rPr lang="en" sz="1200">
                <a:solidFill>
                  <a:srgbClr val="000000"/>
                </a:solidFill>
                <a:latin typeface="Arial"/>
                <a:ea typeface="Arial"/>
                <a:cs typeface="Arial"/>
                <a:sym typeface="Arial"/>
              </a:rPr>
              <a:t>Garments and wearables of all kinds will be collected at the Sand Springs railway building, where there will be some one [sic] to receive them. Anyone in Sand Springs having a car will be glad to call at any home having bundles to be taken to the railway build [sic]</a:t>
            </a:r>
            <a:endParaRPr sz="1200">
              <a:solidFill>
                <a:srgbClr val="000000"/>
              </a:solidFill>
              <a:latin typeface="Arial"/>
              <a:ea typeface="Arial"/>
              <a:cs typeface="Arial"/>
              <a:sym typeface="Arial"/>
            </a:endParaRPr>
          </a:p>
          <a:p>
            <a:pPr indent="0" lvl="0" marL="0" rtl="0" algn="l">
              <a:lnSpc>
                <a:spcPct val="106999"/>
              </a:lnSpc>
              <a:spcBef>
                <a:spcPts val="800"/>
              </a:spcBef>
              <a:spcAft>
                <a:spcPts val="0"/>
              </a:spcAft>
              <a:buNone/>
            </a:pPr>
            <a:r>
              <a:rPr lang="en" sz="1200">
                <a:solidFill>
                  <a:srgbClr val="000000"/>
                </a:solidFill>
                <a:latin typeface="Arial"/>
                <a:ea typeface="Arial"/>
                <a:cs typeface="Arial"/>
                <a:sym typeface="Arial"/>
              </a:rPr>
              <a:t>The Sand Springs woman’s club above that which is needed for refugees who are now in Sand Springs will be delivered by the local relief Tulsa for similar use there.</a:t>
            </a:r>
            <a:endParaRPr sz="1200">
              <a:solidFill>
                <a:srgbClr val="000000"/>
              </a:solidFill>
              <a:latin typeface="Arial"/>
              <a:ea typeface="Arial"/>
              <a:cs typeface="Arial"/>
              <a:sym typeface="Arial"/>
            </a:endParaRPr>
          </a:p>
          <a:p>
            <a:pPr indent="0" lvl="0" marL="0" rtl="0" algn="l">
              <a:lnSpc>
                <a:spcPct val="106999"/>
              </a:lnSpc>
              <a:spcBef>
                <a:spcPts val="800"/>
              </a:spcBef>
              <a:spcAft>
                <a:spcPts val="0"/>
              </a:spcAft>
              <a:buNone/>
            </a:pPr>
            <a:r>
              <a:rPr lang="en" sz="1200">
                <a:solidFill>
                  <a:srgbClr val="000000"/>
                </a:solidFill>
                <a:latin typeface="Arial"/>
                <a:ea typeface="Arial"/>
                <a:cs typeface="Arial"/>
                <a:sym typeface="Arial"/>
              </a:rPr>
              <a:t>See next slide</a:t>
            </a:r>
            <a:endParaRPr sz="1200">
              <a:solidFill>
                <a:srgbClr val="000000"/>
              </a:solidFill>
              <a:latin typeface="Arial"/>
              <a:ea typeface="Arial"/>
              <a:cs typeface="Arial"/>
              <a:sym typeface="Arial"/>
            </a:endParaRPr>
          </a:p>
          <a:p>
            <a:pPr indent="0" lvl="0" marL="0" rtl="0" algn="l">
              <a:spcBef>
                <a:spcPts val="8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idx="1" type="body"/>
          </p:nvPr>
        </p:nvSpPr>
        <p:spPr>
          <a:xfrm>
            <a:off x="531400" y="835500"/>
            <a:ext cx="8016300" cy="3172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How does the museum use informational text and what can students gain from reading it?</a:t>
            </a:r>
            <a:endParaRPr b="1"/>
          </a:p>
          <a:p>
            <a:pPr indent="0" lvl="0" marL="0" rtl="0" algn="l">
              <a:spcBef>
                <a:spcPts val="1600"/>
              </a:spcBef>
              <a:spcAft>
                <a:spcPts val="1600"/>
              </a:spcAft>
              <a:buNone/>
            </a:pPr>
            <a:r>
              <a:rPr lang="en"/>
              <a:t>The museum has informational text that helps us look into the past and discover facts and ideas about early Sand Springs history and people.  Some of this information can be found on storyboards in glass display cases at the museum.  Informational text is also presented with supporting artifacts and photos.   The ability to closely read informational text will help students better understand the history of Sand Springs.  Understanding the genre patterns and details will help students comprehend the subject matter presented.  The ability to make inferences and cite supporting evidence will also improve students abilities to speak or write about what they have learned.  </a:t>
            </a:r>
            <a:endParaRPr/>
          </a:p>
        </p:txBody>
      </p:sp>
      <p:sp>
        <p:nvSpPr>
          <p:cNvPr id="104" name="Google Shape;104;p20"/>
          <p:cNvSpPr txBox="1"/>
          <p:nvPr/>
        </p:nvSpPr>
        <p:spPr>
          <a:xfrm>
            <a:off x="4946150" y="4465100"/>
            <a:ext cx="395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7"/>
          <p:cNvSpPr txBox="1"/>
          <p:nvPr>
            <p:ph idx="1" type="body"/>
          </p:nvPr>
        </p:nvSpPr>
        <p:spPr>
          <a:xfrm>
            <a:off x="317425" y="659100"/>
            <a:ext cx="8382900" cy="3825300"/>
          </a:xfrm>
          <a:prstGeom prst="rect">
            <a:avLst/>
          </a:prstGeom>
        </p:spPr>
        <p:txBody>
          <a:bodyPr anchorCtr="0" anchor="ctr" bIns="91425" lIns="91425" spcFirstLastPara="1" rIns="91425" wrap="square" tIns="91425">
            <a:normAutofit lnSpcReduction="10000"/>
          </a:bodyPr>
          <a:lstStyle/>
          <a:p>
            <a:pPr indent="0" lvl="0" marL="0" rtl="0" algn="l">
              <a:lnSpc>
                <a:spcPct val="106999"/>
              </a:lnSpc>
              <a:spcBef>
                <a:spcPts val="0"/>
              </a:spcBef>
              <a:spcAft>
                <a:spcPts val="0"/>
              </a:spcAft>
              <a:buNone/>
            </a:pPr>
            <a:r>
              <a:rPr lang="en" sz="1200">
                <a:solidFill>
                  <a:srgbClr val="000000"/>
                </a:solidFill>
                <a:latin typeface="Arial"/>
                <a:ea typeface="Arial"/>
                <a:cs typeface="Arial"/>
                <a:sym typeface="Arial"/>
              </a:rPr>
              <a:t>With the co-operation of the Sand Springs school board, it was concluded that cooking and preparation and serving of means would be conqueted [sic] in the domestic science department of the colored school building, which is well equipped with stoves, dishes and utensils of kitchen use. It was learned from representatives from among the negroes [sic] that a hall in the colored section could be used for sleeping purposes if necessity demanded; but with all of the refugees now here are being quarted [sic]in the homes of other negroes, and emphasis was laid on provender and clothing more than on other phases of relief.</a:t>
            </a:r>
            <a:endParaRPr sz="1200">
              <a:solidFill>
                <a:srgbClr val="000000"/>
              </a:solidFill>
              <a:latin typeface="Arial"/>
              <a:ea typeface="Arial"/>
              <a:cs typeface="Arial"/>
              <a:sym typeface="Arial"/>
            </a:endParaRPr>
          </a:p>
          <a:p>
            <a:pPr indent="0" lvl="0" marL="0" rtl="0" algn="l">
              <a:lnSpc>
                <a:spcPct val="106999"/>
              </a:lnSpc>
              <a:spcBef>
                <a:spcPts val="800"/>
              </a:spcBef>
              <a:spcAft>
                <a:spcPts val="0"/>
              </a:spcAft>
              <a:buNone/>
            </a:pPr>
            <a:r>
              <a:rPr lang="en" sz="1200">
                <a:solidFill>
                  <a:srgbClr val="000000"/>
                </a:solidFill>
                <a:latin typeface="Arial"/>
                <a:ea typeface="Arial"/>
                <a:cs typeface="Arial"/>
                <a:sym typeface="Arial"/>
              </a:rPr>
              <a:t>“Tell ‘em to start the flour mill to running,” said Charles Page, who entered the meeting at this junction. “I’ll feed all of them that are here. They can get ice and beef and such things from Sand Springs Home, and we’ve plenty of lumber to up sleeping and living quarters if necessary.</a:t>
            </a:r>
            <a:endParaRPr sz="1200">
              <a:solidFill>
                <a:srgbClr val="000000"/>
              </a:solidFill>
              <a:latin typeface="Arial"/>
              <a:ea typeface="Arial"/>
              <a:cs typeface="Arial"/>
              <a:sym typeface="Arial"/>
            </a:endParaRPr>
          </a:p>
          <a:p>
            <a:pPr indent="0" lvl="0" marL="0" rtl="0" algn="l">
              <a:lnSpc>
                <a:spcPct val="106999"/>
              </a:lnSpc>
              <a:spcBef>
                <a:spcPts val="800"/>
              </a:spcBef>
              <a:spcAft>
                <a:spcPts val="0"/>
              </a:spcAft>
              <a:buNone/>
            </a:pPr>
            <a:r>
              <a:rPr lang="en" sz="1200">
                <a:solidFill>
                  <a:srgbClr val="000000"/>
                </a:solidFill>
                <a:latin typeface="Arial"/>
                <a:ea typeface="Arial"/>
                <a:cs typeface="Arial"/>
                <a:sym typeface="Arial"/>
              </a:rPr>
              <a:t>The meeting was called at 1 o’clock and an hour later automobiles flitting here and there gathering clothing and provisions.</a:t>
            </a:r>
            <a:endParaRPr sz="1200">
              <a:solidFill>
                <a:srgbClr val="000000"/>
              </a:solidFill>
              <a:latin typeface="Arial"/>
              <a:ea typeface="Arial"/>
              <a:cs typeface="Arial"/>
              <a:sym typeface="Arial"/>
            </a:endParaRPr>
          </a:p>
          <a:p>
            <a:pPr indent="0" lvl="0" marL="0" rtl="0" algn="l">
              <a:lnSpc>
                <a:spcPct val="106999"/>
              </a:lnSpc>
              <a:spcBef>
                <a:spcPts val="800"/>
              </a:spcBef>
              <a:spcAft>
                <a:spcPts val="0"/>
              </a:spcAft>
              <a:buNone/>
            </a:pPr>
            <a:r>
              <a:rPr lang="en" sz="1200">
                <a:solidFill>
                  <a:srgbClr val="000000"/>
                </a:solidFill>
                <a:latin typeface="Arial"/>
                <a:ea typeface="Arial"/>
                <a:cs typeface="Arial"/>
                <a:sym typeface="Arial"/>
              </a:rPr>
              <a:t>Sand Springs luckily escaped any trouble caused by the violence in Tulsa. On Wednesday morning shortly after 8 o’clock, an automobile load of armed young men appeared on the streets of Sand Springs looking for [sentence unfinished].</a:t>
            </a:r>
            <a:endParaRPr sz="1200">
              <a:solidFill>
                <a:srgbClr val="000000"/>
              </a:solidFill>
              <a:latin typeface="Arial"/>
              <a:ea typeface="Arial"/>
              <a:cs typeface="Arial"/>
              <a:sym typeface="Arial"/>
            </a:endParaRPr>
          </a:p>
          <a:p>
            <a:pPr indent="0" lvl="0" marL="0" rtl="0" algn="l">
              <a:lnSpc>
                <a:spcPct val="106999"/>
              </a:lnSpc>
              <a:spcBef>
                <a:spcPts val="800"/>
              </a:spcBef>
              <a:spcAft>
                <a:spcPts val="0"/>
              </a:spcAft>
              <a:buNone/>
            </a:pPr>
            <a:r>
              <a:rPr lang="en" sz="1200">
                <a:solidFill>
                  <a:srgbClr val="000000"/>
                </a:solidFill>
                <a:latin typeface="Arial"/>
                <a:ea typeface="Arial"/>
                <a:cs typeface="Arial"/>
                <a:sym typeface="Arial"/>
              </a:rPr>
              <a:t>During Tuesday night and again on Wednesday, a special police patrol of six members remained on guard duty to quell any disturbance that stopped by Chief Wabble before they entered the black zone and [unreadable] back toward Tulsa.</a:t>
            </a:r>
            <a:endParaRPr sz="1200">
              <a:solidFill>
                <a:srgbClr val="000000"/>
              </a:solidFill>
              <a:latin typeface="Arial"/>
              <a:ea typeface="Arial"/>
              <a:cs typeface="Arial"/>
              <a:sym typeface="Arial"/>
            </a:endParaRPr>
          </a:p>
          <a:p>
            <a:pPr indent="0" lvl="0" marL="0" rtl="0" algn="l">
              <a:lnSpc>
                <a:spcPct val="106999"/>
              </a:lnSpc>
              <a:spcBef>
                <a:spcPts val="800"/>
              </a:spcBef>
              <a:spcAft>
                <a:spcPts val="800"/>
              </a:spcAft>
              <a:buNone/>
            </a:pPr>
            <a:r>
              <a:rPr lang="en" sz="1200">
                <a:solidFill>
                  <a:srgbClr val="000000"/>
                </a:solidFill>
                <a:latin typeface="Arial"/>
                <a:ea typeface="Arial"/>
                <a:cs typeface="Arial"/>
                <a:sym typeface="Arial"/>
              </a:rPr>
              <a:t>[missing sentence] might arise. Negroes (sic) of Sand Springs were kept close within their quarters all day Wednesday and the special police prohibited any and all whites from entering the district inhabited by negroes [sic].</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8"/>
          <p:cNvSpPr txBox="1"/>
          <p:nvPr>
            <p:ph idx="1" type="body"/>
          </p:nvPr>
        </p:nvSpPr>
        <p:spPr>
          <a:xfrm>
            <a:off x="600750" y="2571750"/>
            <a:ext cx="7942500" cy="317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b="1" sz="14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14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b="1" lang="en" sz="1450">
                <a:solidFill>
                  <a:srgbClr val="000000"/>
                </a:solidFill>
                <a:latin typeface="Times New Roman"/>
                <a:ea typeface="Times New Roman"/>
                <a:cs typeface="Times New Roman"/>
                <a:sym typeface="Times New Roman"/>
              </a:rPr>
              <a:t>Task 7: Summarize Central Ideas  </a:t>
            </a:r>
            <a:endParaRPr b="1" sz="14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50">
                <a:solidFill>
                  <a:srgbClr val="000000"/>
                </a:solidFill>
                <a:latin typeface="Times New Roman"/>
                <a:ea typeface="Times New Roman"/>
                <a:cs typeface="Times New Roman"/>
                <a:sym typeface="Times New Roman"/>
              </a:rPr>
              <a:t>In the text, the newspaper article tells of the events surrounding Sand Springs role in the Tulsa Race Massacre response. </a:t>
            </a:r>
            <a:endParaRPr sz="12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50">
                <a:solidFill>
                  <a:srgbClr val="000000"/>
                </a:solidFill>
                <a:latin typeface="Times New Roman"/>
                <a:ea typeface="Times New Roman"/>
                <a:cs typeface="Times New Roman"/>
                <a:sym typeface="Times New Roman"/>
              </a:rPr>
              <a:t>What does the tone of the article suggest to you about the feelings of the people who gathered to help?</a:t>
            </a:r>
            <a:endParaRPr sz="12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50">
                <a:solidFill>
                  <a:srgbClr val="000000"/>
                </a:solidFill>
                <a:latin typeface="Times New Roman"/>
                <a:ea typeface="Times New Roman"/>
                <a:cs typeface="Times New Roman"/>
                <a:sym typeface="Times New Roman"/>
              </a:rPr>
              <a:t>How does the response of Charles Page in this story support the idea that he was willing to help people in need? </a:t>
            </a:r>
            <a:endParaRPr sz="12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50">
                <a:solidFill>
                  <a:srgbClr val="000000"/>
                </a:solidFill>
                <a:latin typeface="Times New Roman"/>
                <a:ea typeface="Times New Roman"/>
                <a:cs typeface="Times New Roman"/>
                <a:sym typeface="Times New Roman"/>
              </a:rPr>
              <a:t>How does the article support or not support the idea that Sand Springs people were willing to give aid and assistance to the people who were displaced from the Greenwood District?  Write 3 ways the people of Sand Springs helped or could have helped more and cite evidence from the text to support your answer.  </a:t>
            </a:r>
            <a:endParaRPr sz="12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50">
                <a:solidFill>
                  <a:srgbClr val="000000"/>
                </a:solidFill>
                <a:latin typeface="Times New Roman"/>
                <a:ea typeface="Times New Roman"/>
                <a:cs typeface="Times New Roman"/>
                <a:sym typeface="Times New Roman"/>
              </a:rPr>
              <a:t>Bonus question 1:  </a:t>
            </a:r>
            <a:endParaRPr sz="12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50">
                <a:solidFill>
                  <a:srgbClr val="000000"/>
                </a:solidFill>
                <a:latin typeface="Times New Roman"/>
                <a:ea typeface="Times New Roman"/>
                <a:cs typeface="Times New Roman"/>
                <a:sym typeface="Times New Roman"/>
              </a:rPr>
              <a:t>How does the article suggest the reality of white and black segregation under Jim Crow laws: </a:t>
            </a:r>
            <a:endParaRPr sz="12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202124"/>
                </a:solidFill>
                <a:highlight>
                  <a:srgbClr val="FFFFFF"/>
                </a:highlight>
              </a:rPr>
              <a:t>...shortly after statehood in 1907, the </a:t>
            </a:r>
            <a:r>
              <a:rPr b="1" lang="en" sz="1200">
                <a:solidFill>
                  <a:srgbClr val="202124"/>
                </a:solidFill>
                <a:highlight>
                  <a:srgbClr val="FFFFFF"/>
                </a:highlight>
              </a:rPr>
              <a:t>Oklahoma</a:t>
            </a:r>
            <a:r>
              <a:rPr lang="en" sz="1200">
                <a:solidFill>
                  <a:srgbClr val="202124"/>
                </a:solidFill>
                <a:highlight>
                  <a:srgbClr val="FFFFFF"/>
                </a:highlight>
              </a:rPr>
              <a:t> State legislature passed a series of statutes that would come to be known as </a:t>
            </a:r>
            <a:r>
              <a:rPr b="1" lang="en" sz="1200">
                <a:solidFill>
                  <a:srgbClr val="202124"/>
                </a:solidFill>
                <a:highlight>
                  <a:srgbClr val="FFFFFF"/>
                </a:highlight>
              </a:rPr>
              <a:t>Jim Crow laws</a:t>
            </a:r>
            <a:r>
              <a:rPr lang="en" sz="1200">
                <a:solidFill>
                  <a:srgbClr val="202124"/>
                </a:solidFill>
                <a:highlight>
                  <a:srgbClr val="FFFFFF"/>
                </a:highlight>
              </a:rPr>
              <a:t>, essentially enforcing racial segregation and, in some cases, inciting racial violence.</a:t>
            </a:r>
            <a:endParaRPr sz="1200">
              <a:solidFill>
                <a:srgbClr val="202124"/>
              </a:solidFill>
              <a:highlight>
                <a:srgbClr val="FFFFFF"/>
              </a:highlight>
            </a:endParaRPr>
          </a:p>
          <a:p>
            <a:pPr indent="0" lvl="0" marL="0" rtl="0" algn="l">
              <a:spcBef>
                <a:spcPts val="0"/>
              </a:spcBef>
              <a:spcAft>
                <a:spcPts val="0"/>
              </a:spcAft>
              <a:buNone/>
            </a:pPr>
            <a:r>
              <a:rPr b="1" lang="en" sz="1200">
                <a:solidFill>
                  <a:srgbClr val="202124"/>
                </a:solidFill>
                <a:highlight>
                  <a:srgbClr val="FFFFFF"/>
                </a:highlight>
              </a:rPr>
              <a:t>Source:  </a:t>
            </a:r>
            <a:r>
              <a:rPr lang="en" sz="1200" u="sng">
                <a:solidFill>
                  <a:schemeClr val="hlink"/>
                </a:solidFill>
                <a:highlight>
                  <a:srgbClr val="FFFFFF"/>
                </a:highlight>
                <a:hlinkClick r:id="rId3"/>
              </a:rPr>
              <a:t>Oklahoma: Home to More Historically All-Black Towns than Any Other US State - Oklahoma Center for the Humanities</a:t>
            </a:r>
            <a:endParaRPr sz="1200">
              <a:solidFill>
                <a:srgbClr val="202124"/>
              </a:solidFill>
              <a:highlight>
                <a:srgbClr val="FFFFFF"/>
              </a:highlight>
            </a:endParaRPr>
          </a:p>
          <a:p>
            <a:pPr indent="0" lvl="0" marL="0" rtl="0" algn="l">
              <a:spcBef>
                <a:spcPts val="0"/>
              </a:spcBef>
              <a:spcAft>
                <a:spcPts val="0"/>
              </a:spcAft>
              <a:buNone/>
            </a:pPr>
            <a:r>
              <a:rPr lang="en" sz="1250">
                <a:solidFill>
                  <a:srgbClr val="000000"/>
                </a:solidFill>
                <a:latin typeface="Times New Roman"/>
                <a:ea typeface="Times New Roman"/>
                <a:cs typeface="Times New Roman"/>
                <a:sym typeface="Times New Roman"/>
              </a:rPr>
              <a:t>Cite evidence from the text in your response. </a:t>
            </a:r>
            <a:endParaRPr sz="12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50">
                <a:solidFill>
                  <a:srgbClr val="000000"/>
                </a:solidFill>
                <a:latin typeface="Times New Roman"/>
                <a:ea typeface="Times New Roman"/>
                <a:cs typeface="Times New Roman"/>
                <a:sym typeface="Times New Roman"/>
              </a:rPr>
              <a:t>Bonus question 2:  Why do you think the transcriptionist use (sic) after the word “negroes?”  Give a short explanation of why you think this is important to note in reading source information.  </a:t>
            </a:r>
            <a:endParaRPr sz="125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50">
              <a:solidFill>
                <a:srgbClr val="000000"/>
              </a:solidFill>
              <a:latin typeface="Times New Roman"/>
              <a:ea typeface="Times New Roman"/>
              <a:cs typeface="Times New Roman"/>
              <a:sym typeface="Times New Roman"/>
            </a:endParaRPr>
          </a:p>
          <a:p>
            <a:pPr indent="0" lvl="0" marL="0" rtl="0" algn="l">
              <a:lnSpc>
                <a:spcPct val="114999"/>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b="1" sz="15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t/>
            </a:r>
            <a:endParaRPr/>
          </a:p>
          <a:p>
            <a:pPr indent="0" lvl="0" marL="0" rtl="0" algn="l">
              <a:lnSpc>
                <a:spcPct val="114999"/>
              </a:lnSpc>
              <a:spcBef>
                <a:spcPts val="1600"/>
              </a:spcBef>
              <a:spcAft>
                <a:spcPts val="100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9"/>
          <p:cNvSpPr txBox="1"/>
          <p:nvPr>
            <p:ph idx="1" type="body"/>
          </p:nvPr>
        </p:nvSpPr>
        <p:spPr>
          <a:xfrm>
            <a:off x="630075" y="992625"/>
            <a:ext cx="7942500" cy="31722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lang="en"/>
              <a:t>Other Race Massacre Resources:</a:t>
            </a:r>
            <a:endParaRPr/>
          </a:p>
          <a:p>
            <a:pPr indent="0" lvl="0" marL="0" rtl="0" algn="l">
              <a:spcBef>
                <a:spcPts val="1600"/>
              </a:spcBef>
              <a:spcAft>
                <a:spcPts val="0"/>
              </a:spcAft>
              <a:buNone/>
            </a:pPr>
            <a:r>
              <a:rPr lang="en" u="sng">
                <a:solidFill>
                  <a:schemeClr val="hlink"/>
                </a:solidFill>
                <a:hlinkClick r:id="rId3"/>
              </a:rPr>
              <a:t>https://www.tulsa2021.org/resources</a:t>
            </a:r>
            <a:endParaRPr/>
          </a:p>
          <a:p>
            <a:pPr indent="0" lvl="0" marL="0" rtl="0" algn="l">
              <a:spcBef>
                <a:spcPts val="1600"/>
              </a:spcBef>
              <a:spcAft>
                <a:spcPts val="0"/>
              </a:spcAft>
              <a:buNone/>
            </a:pPr>
            <a:r>
              <a:rPr lang="en" u="sng">
                <a:solidFill>
                  <a:schemeClr val="hlink"/>
                </a:solidFill>
                <a:hlinkClick r:id="rId4"/>
              </a:rPr>
              <a:t>https://static1.squarespace.com/static/5ea8334f5334b8122b5ac3e6/t/600b492f024f6955813f97e6/1611352379898/TRMCC+-+1-DAY+LESSON+PLAN+%28UPDATED%29</a:t>
            </a:r>
            <a:endParaRPr/>
          </a:p>
          <a:p>
            <a:pPr indent="0" lvl="0" marL="0" rtl="0" algn="l">
              <a:spcBef>
                <a:spcPts val="1600"/>
              </a:spcBef>
              <a:spcAft>
                <a:spcPts val="0"/>
              </a:spcAft>
              <a:buNone/>
            </a:pPr>
            <a:r>
              <a:rPr lang="en" u="sng">
                <a:solidFill>
                  <a:schemeClr val="hlink"/>
                </a:solidFill>
                <a:hlinkClick r:id="rId5"/>
              </a:rPr>
              <a:t>https://static1.squarespace.com/static/5ea8334f5334b8122b5ac3e6/t/600b49500649ad38a1ac7c46/1611352420483/TRMCC+-+5-DAY+LESSON+PLAN+%28UPDATED%29</a:t>
            </a:r>
            <a:endParaRPr/>
          </a:p>
          <a:p>
            <a:pPr indent="0" lvl="0" marL="0" rtl="0" algn="l">
              <a:spcBef>
                <a:spcPts val="1600"/>
              </a:spcBef>
              <a:spcAft>
                <a:spcPts val="1600"/>
              </a:spcAft>
              <a:buNone/>
            </a:pPr>
            <a:r>
              <a:rPr lang="en"/>
              <a:t>https://www.teacherspayteachers.com/Browse/Search:tulsa%20race%20massacre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1"/>
          <p:cNvPicPr preferRelativeResize="0"/>
          <p:nvPr/>
        </p:nvPicPr>
        <p:blipFill rotWithShape="1">
          <a:blip r:embed="rId3">
            <a:alphaModFix/>
          </a:blip>
          <a:srcRect b="6316" l="0" r="0" t="6324"/>
          <a:stretch/>
        </p:blipFill>
        <p:spPr>
          <a:xfrm>
            <a:off x="5022750" y="835500"/>
            <a:ext cx="3397200" cy="3478200"/>
          </a:xfrm>
          <a:prstGeom prst="ellipse">
            <a:avLst/>
          </a:prstGeom>
          <a:noFill/>
          <a:ln>
            <a:noFill/>
          </a:ln>
        </p:spPr>
      </p:pic>
      <p:sp>
        <p:nvSpPr>
          <p:cNvPr id="110" name="Google Shape;110;p21"/>
          <p:cNvSpPr txBox="1"/>
          <p:nvPr>
            <p:ph idx="1" type="body"/>
          </p:nvPr>
        </p:nvSpPr>
        <p:spPr>
          <a:xfrm>
            <a:off x="531400" y="835500"/>
            <a:ext cx="3777600" cy="3172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1400"/>
              <a:t>Lesson 1:  Charles Page</a:t>
            </a:r>
            <a:endParaRPr b="1" sz="1400"/>
          </a:p>
          <a:p>
            <a:pPr indent="0" lvl="0" marL="0" rtl="0" algn="l">
              <a:lnSpc>
                <a:spcPct val="100000"/>
              </a:lnSpc>
              <a:spcBef>
                <a:spcPts val="1600"/>
              </a:spcBef>
              <a:spcAft>
                <a:spcPts val="0"/>
              </a:spcAft>
              <a:buNone/>
            </a:pPr>
            <a:r>
              <a:rPr lang="en" sz="1400"/>
              <a:t>Exploring Informational Text - Slides 2 -11</a:t>
            </a:r>
            <a:endParaRPr sz="1400"/>
          </a:p>
          <a:p>
            <a:pPr indent="0" lvl="0" marL="0" rtl="0" algn="l">
              <a:lnSpc>
                <a:spcPct val="100000"/>
              </a:lnSpc>
              <a:spcBef>
                <a:spcPts val="1600"/>
              </a:spcBef>
              <a:spcAft>
                <a:spcPts val="0"/>
              </a:spcAft>
              <a:buNone/>
            </a:pPr>
            <a:r>
              <a:rPr lang="en" sz="1400"/>
              <a:t>Task 1:  Close Reading and Citing Evidence - Slide 12 -13</a:t>
            </a:r>
            <a:endParaRPr sz="1400"/>
          </a:p>
          <a:p>
            <a:pPr indent="0" lvl="0" marL="0" rtl="0" algn="l">
              <a:lnSpc>
                <a:spcPct val="100000"/>
              </a:lnSpc>
              <a:spcBef>
                <a:spcPts val="1600"/>
              </a:spcBef>
              <a:spcAft>
                <a:spcPts val="0"/>
              </a:spcAft>
              <a:buNone/>
            </a:pPr>
            <a:r>
              <a:rPr lang="en" sz="1400"/>
              <a:t>Task 2:  Determining meaning from words and phrases - Slide 14</a:t>
            </a:r>
            <a:endParaRPr sz="1400"/>
          </a:p>
          <a:p>
            <a:pPr indent="0" lvl="0" marL="0" rtl="0" algn="l">
              <a:spcBef>
                <a:spcPts val="1600"/>
              </a:spcBef>
              <a:spcAft>
                <a:spcPts val="1600"/>
              </a:spcAft>
              <a:buNone/>
            </a:pPr>
            <a:r>
              <a:rPr lang="en" sz="1400"/>
              <a:t>Project Choice Board - Slide 16</a:t>
            </a:r>
            <a:endParaRPr/>
          </a:p>
        </p:txBody>
      </p:sp>
      <p:sp>
        <p:nvSpPr>
          <p:cNvPr id="111" name="Google Shape;111;p21"/>
          <p:cNvSpPr txBox="1"/>
          <p:nvPr/>
        </p:nvSpPr>
        <p:spPr>
          <a:xfrm>
            <a:off x="4946150" y="4465100"/>
            <a:ext cx="395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Charles Page, The Founder of Sand Springs</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265500" y="316700"/>
            <a:ext cx="3163500" cy="260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lang="en" sz="1804">
                <a:solidFill>
                  <a:srgbClr val="FFFFFF"/>
                </a:solidFill>
                <a:latin typeface="Arial"/>
                <a:ea typeface="Arial"/>
                <a:cs typeface="Arial"/>
                <a:sym typeface="Arial"/>
              </a:rPr>
              <a:t>OKH.5 The student will</a:t>
            </a:r>
            <a:endParaRPr sz="1804">
              <a:solidFill>
                <a:srgbClr val="FFFFFF"/>
              </a:solidFill>
              <a:latin typeface="Arial"/>
              <a:ea typeface="Arial"/>
              <a:cs typeface="Arial"/>
              <a:sym typeface="Arial"/>
            </a:endParaRPr>
          </a:p>
          <a:p>
            <a:pPr indent="0" lvl="0" marL="0" rtl="0" algn="l">
              <a:lnSpc>
                <a:spcPct val="115000"/>
              </a:lnSpc>
              <a:spcBef>
                <a:spcPts val="0"/>
              </a:spcBef>
              <a:spcAft>
                <a:spcPts val="0"/>
              </a:spcAft>
              <a:buSzPts val="990"/>
              <a:buNone/>
            </a:pPr>
            <a:r>
              <a:rPr lang="en" sz="1804">
                <a:solidFill>
                  <a:srgbClr val="FFFFFF"/>
                </a:solidFill>
                <a:latin typeface="Arial"/>
                <a:ea typeface="Arial"/>
                <a:cs typeface="Arial"/>
                <a:sym typeface="Arial"/>
              </a:rPr>
              <a:t>examine Oklahoma’s</a:t>
            </a:r>
            <a:endParaRPr sz="1804">
              <a:solidFill>
                <a:srgbClr val="FFFFFF"/>
              </a:solidFill>
              <a:latin typeface="Arial"/>
              <a:ea typeface="Arial"/>
              <a:cs typeface="Arial"/>
              <a:sym typeface="Arial"/>
            </a:endParaRPr>
          </a:p>
          <a:p>
            <a:pPr indent="0" lvl="0" marL="0" rtl="0" algn="l">
              <a:lnSpc>
                <a:spcPct val="115000"/>
              </a:lnSpc>
              <a:spcBef>
                <a:spcPts val="0"/>
              </a:spcBef>
              <a:spcAft>
                <a:spcPts val="0"/>
              </a:spcAft>
              <a:buSzPts val="990"/>
              <a:buNone/>
            </a:pPr>
            <a:r>
              <a:rPr lang="en" sz="1804">
                <a:solidFill>
                  <a:srgbClr val="FFFFFF"/>
                </a:solidFill>
                <a:latin typeface="Arial"/>
                <a:ea typeface="Arial"/>
                <a:cs typeface="Arial"/>
                <a:sym typeface="Arial"/>
              </a:rPr>
              <a:t>political, social, cultural, and</a:t>
            </a:r>
            <a:endParaRPr sz="1804">
              <a:solidFill>
                <a:srgbClr val="FFFFFF"/>
              </a:solidFill>
              <a:latin typeface="Arial"/>
              <a:ea typeface="Arial"/>
              <a:cs typeface="Arial"/>
              <a:sym typeface="Arial"/>
            </a:endParaRPr>
          </a:p>
          <a:p>
            <a:pPr indent="0" lvl="0" marL="0" rtl="0" algn="l">
              <a:lnSpc>
                <a:spcPct val="115000"/>
              </a:lnSpc>
              <a:spcBef>
                <a:spcPts val="0"/>
              </a:spcBef>
              <a:spcAft>
                <a:spcPts val="0"/>
              </a:spcAft>
              <a:buSzPts val="990"/>
              <a:buNone/>
            </a:pPr>
            <a:r>
              <a:rPr lang="en" sz="1804">
                <a:solidFill>
                  <a:srgbClr val="FFFFFF"/>
                </a:solidFill>
                <a:latin typeface="Arial"/>
                <a:ea typeface="Arial"/>
                <a:cs typeface="Arial"/>
                <a:sym typeface="Arial"/>
              </a:rPr>
              <a:t>economic transformation</a:t>
            </a:r>
            <a:endParaRPr sz="1804">
              <a:solidFill>
                <a:srgbClr val="FFFFFF"/>
              </a:solidFill>
              <a:latin typeface="Arial"/>
              <a:ea typeface="Arial"/>
              <a:cs typeface="Arial"/>
              <a:sym typeface="Arial"/>
            </a:endParaRPr>
          </a:p>
          <a:p>
            <a:pPr indent="0" lvl="0" marL="0" rtl="0" algn="l">
              <a:lnSpc>
                <a:spcPct val="115000"/>
              </a:lnSpc>
              <a:spcBef>
                <a:spcPts val="0"/>
              </a:spcBef>
              <a:spcAft>
                <a:spcPts val="0"/>
              </a:spcAft>
              <a:buSzPts val="990"/>
              <a:buNone/>
            </a:pPr>
            <a:r>
              <a:rPr lang="en" sz="1804">
                <a:solidFill>
                  <a:srgbClr val="FFFFFF"/>
                </a:solidFill>
                <a:latin typeface="Arial"/>
                <a:ea typeface="Arial"/>
                <a:cs typeface="Arial"/>
                <a:sym typeface="Arial"/>
              </a:rPr>
              <a:t>during the early decades</a:t>
            </a:r>
            <a:endParaRPr sz="1804">
              <a:solidFill>
                <a:srgbClr val="FFFFFF"/>
              </a:solidFill>
              <a:latin typeface="Arial"/>
              <a:ea typeface="Arial"/>
              <a:cs typeface="Arial"/>
              <a:sym typeface="Arial"/>
            </a:endParaRPr>
          </a:p>
          <a:p>
            <a:pPr indent="0" lvl="0" marL="0" rtl="0" algn="l">
              <a:lnSpc>
                <a:spcPct val="115000"/>
              </a:lnSpc>
              <a:spcBef>
                <a:spcPts val="0"/>
              </a:spcBef>
              <a:spcAft>
                <a:spcPts val="0"/>
              </a:spcAft>
              <a:buSzPts val="990"/>
              <a:buNone/>
            </a:pPr>
            <a:r>
              <a:rPr lang="en" sz="1804">
                <a:solidFill>
                  <a:srgbClr val="FFFFFF"/>
                </a:solidFill>
                <a:latin typeface="Arial"/>
                <a:ea typeface="Arial"/>
                <a:cs typeface="Arial"/>
                <a:sym typeface="Arial"/>
              </a:rPr>
              <a:t>following statehood.</a:t>
            </a:r>
            <a:endParaRPr sz="1205"/>
          </a:p>
        </p:txBody>
      </p:sp>
      <p:sp>
        <p:nvSpPr>
          <p:cNvPr id="117" name="Google Shape;117;p22"/>
          <p:cNvSpPr txBox="1"/>
          <p:nvPr>
            <p:ph idx="1" type="subTitle"/>
          </p:nvPr>
        </p:nvSpPr>
        <p:spPr>
          <a:xfrm>
            <a:off x="265500" y="2725325"/>
            <a:ext cx="3163500" cy="1235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050">
                <a:solidFill>
                  <a:srgbClr val="FFFFFF"/>
                </a:solidFill>
                <a:latin typeface="Arial"/>
                <a:ea typeface="Arial"/>
                <a:cs typeface="Arial"/>
                <a:sym typeface="Arial"/>
              </a:rPr>
              <a:t>OKH.5.4 Examine how the economic cycles of boom and bust of the oil industry affected major sectors of employment, mining, and the subsequent development of communities, as well as the role of entrepreneurs,including J.J. McAlester, Frank Phillips, E.W. Marland and Robert S. Kerr, and the designation of Tulsa as the “Oil Capital of the World”.</a:t>
            </a:r>
            <a:endParaRPr sz="1050">
              <a:solidFill>
                <a:srgbClr val="FFFFFF"/>
              </a:solidFill>
              <a:latin typeface="Arial"/>
              <a:ea typeface="Arial"/>
              <a:cs typeface="Arial"/>
              <a:sym typeface="Arial"/>
            </a:endParaRPr>
          </a:p>
          <a:p>
            <a:pPr indent="0" lvl="0" marL="0" rtl="0" algn="l">
              <a:lnSpc>
                <a:spcPct val="80000"/>
              </a:lnSpc>
              <a:spcBef>
                <a:spcPts val="0"/>
              </a:spcBef>
              <a:spcAft>
                <a:spcPts val="0"/>
              </a:spcAft>
              <a:buNone/>
            </a:pPr>
            <a:r>
              <a:t/>
            </a:r>
            <a:endParaRPr/>
          </a:p>
        </p:txBody>
      </p:sp>
      <p:sp>
        <p:nvSpPr>
          <p:cNvPr id="118" name="Google Shape;118;p22"/>
          <p:cNvSpPr txBox="1"/>
          <p:nvPr>
            <p:ph idx="2" type="body"/>
          </p:nvPr>
        </p:nvSpPr>
        <p:spPr>
          <a:xfrm>
            <a:off x="4283675" y="992575"/>
            <a:ext cx="4407300" cy="3158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sz="2450">
              <a:solidFill>
                <a:srgbClr val="FFFFFF"/>
              </a:solidFill>
              <a:latin typeface="Arial"/>
              <a:ea typeface="Arial"/>
              <a:cs typeface="Arial"/>
              <a:sym typeface="Arial"/>
            </a:endParaRPr>
          </a:p>
          <a:p>
            <a:pPr indent="0" lvl="0" marL="0" rtl="0" algn="l">
              <a:spcBef>
                <a:spcPts val="0"/>
              </a:spcBef>
              <a:spcAft>
                <a:spcPts val="1600"/>
              </a:spcAft>
              <a:buNone/>
            </a:pPr>
            <a:r>
              <a:t/>
            </a:r>
            <a:endParaRPr/>
          </a:p>
        </p:txBody>
      </p:sp>
      <p:sp>
        <p:nvSpPr>
          <p:cNvPr id="119" name="Google Shape;119;p22"/>
          <p:cNvSpPr txBox="1"/>
          <p:nvPr/>
        </p:nvSpPr>
        <p:spPr>
          <a:xfrm>
            <a:off x="4366450" y="316700"/>
            <a:ext cx="4070400" cy="375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FFFFFF"/>
                </a:solidFill>
                <a:latin typeface="Roboto"/>
                <a:ea typeface="Roboto"/>
                <a:cs typeface="Roboto"/>
                <a:sym typeface="Roboto"/>
              </a:rPr>
              <a:t>Subject:  </a:t>
            </a:r>
            <a:endParaRPr sz="2600">
              <a:solidFill>
                <a:srgbClr val="FFFFFF"/>
              </a:solidFill>
              <a:latin typeface="Roboto"/>
              <a:ea typeface="Roboto"/>
              <a:cs typeface="Roboto"/>
              <a:sym typeface="Roboto"/>
            </a:endParaRPr>
          </a:p>
          <a:p>
            <a:pPr indent="0" lvl="0" marL="0" rtl="0" algn="l">
              <a:spcBef>
                <a:spcPts val="0"/>
              </a:spcBef>
              <a:spcAft>
                <a:spcPts val="0"/>
              </a:spcAft>
              <a:buNone/>
            </a:pPr>
            <a:r>
              <a:rPr lang="en" sz="2600">
                <a:solidFill>
                  <a:srgbClr val="FFFFFF"/>
                </a:solidFill>
                <a:latin typeface="Roboto"/>
                <a:ea typeface="Roboto"/>
                <a:cs typeface="Roboto"/>
                <a:sym typeface="Roboto"/>
              </a:rPr>
              <a:t>Charles Page</a:t>
            </a:r>
            <a:endParaRPr sz="2600">
              <a:solidFill>
                <a:srgbClr val="FFFFFF"/>
              </a:solidFill>
              <a:latin typeface="Roboto"/>
              <a:ea typeface="Roboto"/>
              <a:cs typeface="Roboto"/>
              <a:sym typeface="Roboto"/>
            </a:endParaRPr>
          </a:p>
          <a:p>
            <a:pPr indent="0" lvl="0" marL="0" rtl="0" algn="l">
              <a:spcBef>
                <a:spcPts val="0"/>
              </a:spcBef>
              <a:spcAft>
                <a:spcPts val="0"/>
              </a:spcAft>
              <a:buNone/>
            </a:pPr>
            <a:r>
              <a:rPr lang="en" sz="2600">
                <a:solidFill>
                  <a:srgbClr val="FFFFFF"/>
                </a:solidFill>
                <a:latin typeface="Roboto"/>
                <a:ea typeface="Roboto"/>
                <a:cs typeface="Roboto"/>
                <a:sym typeface="Roboto"/>
              </a:rPr>
              <a:t>Oilman, Entrepreneur, and Philanthropist</a:t>
            </a:r>
            <a:endParaRPr sz="2600">
              <a:solidFill>
                <a:srgbClr val="FFFFFF"/>
              </a:solidFill>
              <a:latin typeface="Roboto"/>
              <a:ea typeface="Roboto"/>
              <a:cs typeface="Roboto"/>
              <a:sym typeface="Roboto"/>
            </a:endParaRPr>
          </a:p>
          <a:p>
            <a:pPr indent="0" lvl="0" marL="0" rtl="0" algn="l">
              <a:spcBef>
                <a:spcPts val="0"/>
              </a:spcBef>
              <a:spcAft>
                <a:spcPts val="0"/>
              </a:spcAft>
              <a:buNone/>
            </a:pPr>
            <a:r>
              <a:t/>
            </a:r>
            <a:endParaRPr sz="2600">
              <a:solidFill>
                <a:srgbClr val="FFFFFF"/>
              </a:solidFill>
              <a:latin typeface="Roboto"/>
              <a:ea typeface="Roboto"/>
              <a:cs typeface="Roboto"/>
              <a:sym typeface="Roboto"/>
            </a:endParaRPr>
          </a:p>
          <a:p>
            <a:pPr indent="0" lvl="0" marL="0" rtl="0" algn="l">
              <a:spcBef>
                <a:spcPts val="0"/>
              </a:spcBef>
              <a:spcAft>
                <a:spcPts val="0"/>
              </a:spcAft>
              <a:buNone/>
            </a:pPr>
            <a:r>
              <a:t/>
            </a:r>
            <a:endParaRPr sz="2600">
              <a:solidFill>
                <a:srgbClr val="FFFFFF"/>
              </a:solidFill>
              <a:latin typeface="Roboto"/>
              <a:ea typeface="Roboto"/>
              <a:cs typeface="Roboto"/>
              <a:sym typeface="Roboto"/>
            </a:endParaRPr>
          </a:p>
          <a:p>
            <a:pPr indent="0" lvl="0" marL="0" rtl="0" algn="l">
              <a:spcBef>
                <a:spcPts val="0"/>
              </a:spcBef>
              <a:spcAft>
                <a:spcPts val="0"/>
              </a:spcAft>
              <a:buNone/>
            </a:pPr>
            <a:r>
              <a:t/>
            </a:r>
            <a:endParaRPr sz="2600">
              <a:solidFill>
                <a:srgbClr val="FFFFFF"/>
              </a:solidFill>
              <a:latin typeface="Roboto"/>
              <a:ea typeface="Roboto"/>
              <a:cs typeface="Roboto"/>
              <a:sym typeface="Roboto"/>
            </a:endParaRPr>
          </a:p>
          <a:p>
            <a:pPr indent="0" lvl="0" marL="0" rtl="0" algn="ctr">
              <a:spcBef>
                <a:spcPts val="0"/>
              </a:spcBef>
              <a:spcAft>
                <a:spcPts val="0"/>
              </a:spcAft>
              <a:buNone/>
            </a:pPr>
            <a:r>
              <a:rPr lang="en" sz="2500">
                <a:solidFill>
                  <a:srgbClr val="FFFFFF"/>
                </a:solidFill>
                <a:latin typeface="Roboto"/>
                <a:ea typeface="Roboto"/>
                <a:cs typeface="Roboto"/>
                <a:sym typeface="Roboto"/>
              </a:rPr>
              <a:t>Sand Springs history is Oklahoma history.</a:t>
            </a:r>
            <a:endParaRPr sz="1000">
              <a:solidFill>
                <a:srgbClr val="FFFFFF"/>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4286575" y="378375"/>
            <a:ext cx="4557300" cy="26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40"/>
              <a:t>Objectives:  </a:t>
            </a:r>
            <a:endParaRPr sz="2540"/>
          </a:p>
          <a:p>
            <a:pPr indent="-342900" lvl="0" marL="457200" rtl="0" algn="l">
              <a:spcBef>
                <a:spcPts val="0"/>
              </a:spcBef>
              <a:spcAft>
                <a:spcPts val="0"/>
              </a:spcAft>
              <a:buSzPts val="1800"/>
              <a:buChar char="●"/>
            </a:pPr>
            <a:r>
              <a:rPr lang="en" sz="1800"/>
              <a:t>Identify types of informational text used on  museum storyboards and placards.  </a:t>
            </a:r>
            <a:endParaRPr sz="1800"/>
          </a:p>
          <a:p>
            <a:pPr indent="-342900" lvl="0" marL="457200" rtl="0" algn="l">
              <a:spcBef>
                <a:spcPts val="0"/>
              </a:spcBef>
              <a:spcAft>
                <a:spcPts val="0"/>
              </a:spcAft>
              <a:buSzPts val="1800"/>
              <a:buChar char="●"/>
            </a:pPr>
            <a:r>
              <a:rPr lang="en" sz="1800"/>
              <a:t>Demonstrate the ability to cite evidence from the text.</a:t>
            </a:r>
            <a:endParaRPr sz="1800"/>
          </a:p>
          <a:p>
            <a:pPr indent="-342900" lvl="0" marL="457200" rtl="0" algn="l">
              <a:spcBef>
                <a:spcPts val="0"/>
              </a:spcBef>
              <a:spcAft>
                <a:spcPts val="0"/>
              </a:spcAft>
              <a:buSzPts val="1800"/>
              <a:buChar char="●"/>
            </a:pPr>
            <a:r>
              <a:rPr lang="en" sz="1800"/>
              <a:t>Infer meaning from the text </a:t>
            </a:r>
            <a:endParaRPr sz="1800"/>
          </a:p>
          <a:p>
            <a:pPr indent="-342900" lvl="0" marL="457200" rtl="0" algn="l">
              <a:spcBef>
                <a:spcPts val="0"/>
              </a:spcBef>
              <a:spcAft>
                <a:spcPts val="0"/>
              </a:spcAft>
              <a:buSzPts val="1800"/>
              <a:buChar char="●"/>
            </a:pPr>
            <a:r>
              <a:rPr lang="en" sz="1800"/>
              <a:t>Define words and phrases from the text. </a:t>
            </a:r>
            <a:endParaRPr sz="1800"/>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A</a:t>
            </a:r>
            <a:r>
              <a:rPr lang="en" sz="1800">
                <a:solidFill>
                  <a:srgbClr val="FFFFFF"/>
                </a:solidFill>
              </a:rPr>
              <a:t>nalyze Interactions (between individuals, ideas, and events in a text)</a:t>
            </a:r>
            <a:endParaRPr sz="1800">
              <a:solidFill>
                <a:srgbClr val="FFFFFF"/>
              </a:solidFill>
            </a:endParaRPr>
          </a:p>
          <a:p>
            <a:pPr indent="-342900" lvl="0" marL="457200" rtl="0" algn="l">
              <a:lnSpc>
                <a:spcPct val="115000"/>
              </a:lnSpc>
              <a:spcBef>
                <a:spcPts val="0"/>
              </a:spcBef>
              <a:spcAft>
                <a:spcPts val="0"/>
              </a:spcAft>
              <a:buSzPts val="1800"/>
              <a:buChar char="●"/>
            </a:pPr>
            <a:r>
              <a:rPr lang="en" sz="1800">
                <a:solidFill>
                  <a:schemeClr val="lt1"/>
                </a:solidFill>
              </a:rPr>
              <a:t>Distinguish between facts, reasoned judgments based on evidence</a:t>
            </a:r>
            <a:endParaRPr sz="1800"/>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Summarize central ideas f</a:t>
            </a:r>
            <a:r>
              <a:rPr lang="en" sz="1800"/>
              <a:t>rom a text</a:t>
            </a:r>
            <a:endParaRPr sz="1800"/>
          </a:p>
          <a:p>
            <a:pPr indent="0" lvl="0" marL="457200" rtl="0" algn="l">
              <a:lnSpc>
                <a:spcPct val="115000"/>
              </a:lnSpc>
              <a:spcBef>
                <a:spcPts val="0"/>
              </a:spcBef>
              <a:spcAft>
                <a:spcPts val="0"/>
              </a:spcAft>
              <a:buNone/>
            </a:pPr>
            <a:r>
              <a:t/>
            </a:r>
            <a:endParaRPr sz="1800"/>
          </a:p>
        </p:txBody>
      </p:sp>
      <p:sp>
        <p:nvSpPr>
          <p:cNvPr id="125" name="Google Shape;125;p23"/>
          <p:cNvSpPr txBox="1"/>
          <p:nvPr>
            <p:ph idx="2" type="body"/>
          </p:nvPr>
        </p:nvSpPr>
        <p:spPr>
          <a:xfrm>
            <a:off x="197350" y="573200"/>
            <a:ext cx="3120600" cy="3158100"/>
          </a:xfrm>
          <a:prstGeom prst="rect">
            <a:avLst/>
          </a:prstGeom>
        </p:spPr>
        <p:txBody>
          <a:bodyPr anchorCtr="0" anchor="ctr" bIns="91425" lIns="91425" spcFirstLastPara="1" rIns="91425" wrap="square" tIns="91425">
            <a:normAutofit/>
          </a:bodyPr>
          <a:lstStyle/>
          <a:p>
            <a:pPr indent="0" lvl="0" marL="0" rtl="0" algn="l">
              <a:spcBef>
                <a:spcPts val="0"/>
              </a:spcBef>
              <a:spcAft>
                <a:spcPts val="1600"/>
              </a:spcAft>
              <a:buNone/>
            </a:pPr>
            <a:r>
              <a:rPr lang="en"/>
              <a:t>ELA </a:t>
            </a:r>
            <a:r>
              <a:rPr lang="en"/>
              <a:t>8.2.R.2 Students will analyze details in literary and nonfiction/informational texts to evaluate patterns of genres.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idx="1" type="body"/>
          </p:nvPr>
        </p:nvSpPr>
        <p:spPr>
          <a:xfrm>
            <a:off x="136700" y="225675"/>
            <a:ext cx="1759500" cy="2633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Descriptive </a:t>
            </a:r>
            <a:endParaRPr b="1"/>
          </a:p>
          <a:p>
            <a:pPr indent="0" lvl="0" marL="0" rtl="0" algn="l">
              <a:spcBef>
                <a:spcPts val="1600"/>
              </a:spcBef>
              <a:spcAft>
                <a:spcPts val="0"/>
              </a:spcAft>
              <a:buNone/>
            </a:pPr>
            <a:r>
              <a:rPr lang="en"/>
              <a:t>This kind of text tells you about features or has examples to help you understand.</a:t>
            </a:r>
            <a:endParaRPr/>
          </a:p>
          <a:p>
            <a:pPr indent="0" lvl="0" marL="0" rtl="0" algn="l">
              <a:spcBef>
                <a:spcPts val="1600"/>
              </a:spcBef>
              <a:spcAft>
                <a:spcPts val="1600"/>
              </a:spcAft>
              <a:buNone/>
            </a:pPr>
            <a:r>
              <a:t/>
            </a:r>
            <a:endParaRPr/>
          </a:p>
        </p:txBody>
      </p:sp>
      <p:sp>
        <p:nvSpPr>
          <p:cNvPr id="131" name="Google Shape;131;p24"/>
          <p:cNvSpPr txBox="1"/>
          <p:nvPr>
            <p:ph idx="1" type="body"/>
          </p:nvPr>
        </p:nvSpPr>
        <p:spPr>
          <a:xfrm>
            <a:off x="1874825" y="534025"/>
            <a:ext cx="1873800" cy="263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Problem &amp; Solution</a:t>
            </a:r>
            <a:endParaRPr b="1"/>
          </a:p>
          <a:p>
            <a:pPr indent="0" lvl="0" marL="0" rtl="0" algn="l">
              <a:spcBef>
                <a:spcPts val="1600"/>
              </a:spcBef>
              <a:spcAft>
                <a:spcPts val="0"/>
              </a:spcAft>
              <a:buNone/>
            </a:pPr>
            <a:r>
              <a:rPr lang="en"/>
              <a:t>A problem is presented and a solution is given.</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32" name="Google Shape;132;p24"/>
          <p:cNvSpPr txBox="1"/>
          <p:nvPr>
            <p:ph idx="1" type="body"/>
          </p:nvPr>
        </p:nvSpPr>
        <p:spPr>
          <a:xfrm>
            <a:off x="3645750" y="844575"/>
            <a:ext cx="1664100" cy="263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Sequence</a:t>
            </a:r>
            <a:endParaRPr b="1"/>
          </a:p>
          <a:p>
            <a:pPr indent="0" lvl="0" marL="0" rtl="0" algn="l">
              <a:spcBef>
                <a:spcPts val="1600"/>
              </a:spcBef>
              <a:spcAft>
                <a:spcPts val="0"/>
              </a:spcAft>
              <a:buNone/>
            </a:pPr>
            <a:r>
              <a:rPr lang="en"/>
              <a:t>The text will give steps to do a task or give the order of events as they happen</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33" name="Google Shape;133;p24"/>
          <p:cNvSpPr txBox="1"/>
          <p:nvPr>
            <p:ph idx="1" type="body"/>
          </p:nvPr>
        </p:nvSpPr>
        <p:spPr>
          <a:xfrm>
            <a:off x="5235850" y="844575"/>
            <a:ext cx="1759500" cy="263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Compare &amp; Contrast</a:t>
            </a:r>
            <a:endParaRPr b="1"/>
          </a:p>
          <a:p>
            <a:pPr indent="0" lvl="0" marL="0" rtl="0" algn="l">
              <a:spcBef>
                <a:spcPts val="1600"/>
              </a:spcBef>
              <a:spcAft>
                <a:spcPts val="0"/>
              </a:spcAft>
              <a:buNone/>
            </a:pPr>
            <a:r>
              <a:rPr lang="en"/>
              <a:t>The text talks about how things are alike and/or how they are different.</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34" name="Google Shape;134;p24"/>
          <p:cNvSpPr txBox="1"/>
          <p:nvPr>
            <p:ph idx="1" type="body"/>
          </p:nvPr>
        </p:nvSpPr>
        <p:spPr>
          <a:xfrm>
            <a:off x="6995350" y="965750"/>
            <a:ext cx="1932000" cy="263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Cause and Effec</a:t>
            </a:r>
            <a:r>
              <a:rPr lang="en"/>
              <a:t>t</a:t>
            </a:r>
            <a:endParaRPr/>
          </a:p>
          <a:p>
            <a:pPr indent="0" lvl="0" marL="0" rtl="0" algn="l">
              <a:spcBef>
                <a:spcPts val="1600"/>
              </a:spcBef>
              <a:spcAft>
                <a:spcPts val="0"/>
              </a:spcAft>
              <a:buNone/>
            </a:pPr>
            <a:r>
              <a:rPr lang="en"/>
              <a:t>The text explains what happened and why something happened.</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cxnSp>
        <p:nvCxnSpPr>
          <p:cNvPr id="135" name="Google Shape;135;p24"/>
          <p:cNvCxnSpPr/>
          <p:nvPr/>
        </p:nvCxnSpPr>
        <p:spPr>
          <a:xfrm>
            <a:off x="1852375" y="209675"/>
            <a:ext cx="0" cy="2664300"/>
          </a:xfrm>
          <a:prstGeom prst="straightConnector1">
            <a:avLst/>
          </a:prstGeom>
          <a:noFill/>
          <a:ln cap="flat" cmpd="sng" w="9525">
            <a:solidFill>
              <a:schemeClr val="dk2"/>
            </a:solidFill>
            <a:prstDash val="solid"/>
            <a:round/>
            <a:headEnd len="med" w="med" type="none"/>
            <a:tailEnd len="med" w="med" type="none"/>
          </a:ln>
        </p:spPr>
      </p:cxnSp>
      <p:cxnSp>
        <p:nvCxnSpPr>
          <p:cNvPr id="136" name="Google Shape;136;p24"/>
          <p:cNvCxnSpPr/>
          <p:nvPr/>
        </p:nvCxnSpPr>
        <p:spPr>
          <a:xfrm>
            <a:off x="3534250" y="203925"/>
            <a:ext cx="0" cy="2664300"/>
          </a:xfrm>
          <a:prstGeom prst="straightConnector1">
            <a:avLst/>
          </a:prstGeom>
          <a:noFill/>
          <a:ln cap="flat" cmpd="sng" w="9525">
            <a:solidFill>
              <a:schemeClr val="dk2"/>
            </a:solidFill>
            <a:prstDash val="solid"/>
            <a:round/>
            <a:headEnd len="med" w="med" type="none"/>
            <a:tailEnd len="med" w="med" type="none"/>
          </a:ln>
        </p:spPr>
      </p:cxnSp>
      <p:cxnSp>
        <p:nvCxnSpPr>
          <p:cNvPr id="137" name="Google Shape;137;p24"/>
          <p:cNvCxnSpPr/>
          <p:nvPr/>
        </p:nvCxnSpPr>
        <p:spPr>
          <a:xfrm>
            <a:off x="5235850" y="225675"/>
            <a:ext cx="0" cy="2664300"/>
          </a:xfrm>
          <a:prstGeom prst="straightConnector1">
            <a:avLst/>
          </a:prstGeom>
          <a:noFill/>
          <a:ln cap="flat" cmpd="sng" w="9525">
            <a:solidFill>
              <a:schemeClr val="dk2"/>
            </a:solidFill>
            <a:prstDash val="solid"/>
            <a:round/>
            <a:headEnd len="med" w="med" type="none"/>
            <a:tailEnd len="med" w="med" type="none"/>
          </a:ln>
        </p:spPr>
      </p:cxnSp>
      <p:cxnSp>
        <p:nvCxnSpPr>
          <p:cNvPr id="138" name="Google Shape;138;p24"/>
          <p:cNvCxnSpPr/>
          <p:nvPr/>
        </p:nvCxnSpPr>
        <p:spPr>
          <a:xfrm>
            <a:off x="6995350" y="341075"/>
            <a:ext cx="0" cy="2664300"/>
          </a:xfrm>
          <a:prstGeom prst="straightConnector1">
            <a:avLst/>
          </a:prstGeom>
          <a:noFill/>
          <a:ln cap="flat" cmpd="sng" w="9525">
            <a:solidFill>
              <a:schemeClr val="dk2"/>
            </a:solidFill>
            <a:prstDash val="solid"/>
            <a:round/>
            <a:headEnd len="med" w="med" type="none"/>
            <a:tailEnd len="med" w="med" type="none"/>
          </a:ln>
        </p:spPr>
      </p:cxnSp>
      <p:sp>
        <p:nvSpPr>
          <p:cNvPr id="139" name="Google Shape;139;p24"/>
          <p:cNvSpPr/>
          <p:nvPr/>
        </p:nvSpPr>
        <p:spPr>
          <a:xfrm>
            <a:off x="185025" y="2602575"/>
            <a:ext cx="1529400" cy="21585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4"/>
          <p:cNvSpPr/>
          <p:nvPr/>
        </p:nvSpPr>
        <p:spPr>
          <a:xfrm>
            <a:off x="1930075" y="2602575"/>
            <a:ext cx="1529400" cy="21585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4"/>
          <p:cNvSpPr/>
          <p:nvPr/>
        </p:nvSpPr>
        <p:spPr>
          <a:xfrm>
            <a:off x="3620350" y="2602575"/>
            <a:ext cx="1529400" cy="21585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p:nvPr/>
        </p:nvSpPr>
        <p:spPr>
          <a:xfrm>
            <a:off x="5307850" y="2602575"/>
            <a:ext cx="1529400" cy="21585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4"/>
          <p:cNvSpPr/>
          <p:nvPr/>
        </p:nvSpPr>
        <p:spPr>
          <a:xfrm>
            <a:off x="7103225" y="2602575"/>
            <a:ext cx="1529400" cy="2158500"/>
          </a:xfrm>
          <a:prstGeom prst="frame">
            <a:avLst>
              <a:gd fmla="val 1250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4"/>
          <p:cNvSpPr txBox="1"/>
          <p:nvPr/>
        </p:nvSpPr>
        <p:spPr>
          <a:xfrm>
            <a:off x="448425" y="2861600"/>
            <a:ext cx="11964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Cue Words</a:t>
            </a:r>
            <a:r>
              <a:rPr lang="en">
                <a:latin typeface="Roboto"/>
                <a:ea typeface="Roboto"/>
                <a:cs typeface="Roboto"/>
                <a:sym typeface="Roboto"/>
              </a:rPr>
              <a:t>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Such as, specifically, also, in addition to,</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For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example</a:t>
            </a:r>
            <a:endParaRPr>
              <a:latin typeface="Roboto"/>
              <a:ea typeface="Roboto"/>
              <a:cs typeface="Roboto"/>
              <a:sym typeface="Roboto"/>
            </a:endParaRPr>
          </a:p>
        </p:txBody>
      </p:sp>
      <p:sp>
        <p:nvSpPr>
          <p:cNvPr id="145" name="Google Shape;145;p24"/>
          <p:cNvSpPr txBox="1"/>
          <p:nvPr/>
        </p:nvSpPr>
        <p:spPr>
          <a:xfrm>
            <a:off x="2095113" y="2835225"/>
            <a:ext cx="1196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Cue Words</a:t>
            </a:r>
            <a:r>
              <a:rPr lang="en">
                <a:latin typeface="Roboto"/>
                <a:ea typeface="Roboto"/>
                <a:cs typeface="Roboto"/>
                <a:sym typeface="Roboto"/>
              </a:rPr>
              <a:t>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As a result, because, since, so, cause, issue</a:t>
            </a:r>
            <a:endParaRPr>
              <a:latin typeface="Roboto"/>
              <a:ea typeface="Roboto"/>
              <a:cs typeface="Roboto"/>
              <a:sym typeface="Roboto"/>
            </a:endParaRPr>
          </a:p>
        </p:txBody>
      </p:sp>
      <p:sp>
        <p:nvSpPr>
          <p:cNvPr id="146" name="Google Shape;146;p24"/>
          <p:cNvSpPr txBox="1"/>
          <p:nvPr/>
        </p:nvSpPr>
        <p:spPr>
          <a:xfrm>
            <a:off x="3810613" y="2835225"/>
            <a:ext cx="11964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Cue Words</a:t>
            </a:r>
            <a:r>
              <a:rPr lang="en">
                <a:latin typeface="Roboto"/>
                <a:ea typeface="Roboto"/>
                <a:cs typeface="Roboto"/>
                <a:sym typeface="Roboto"/>
              </a:rPr>
              <a:t>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First, next, then, second, third, finally, after, dates</a:t>
            </a:r>
            <a:endParaRPr>
              <a:latin typeface="Roboto"/>
              <a:ea typeface="Roboto"/>
              <a:cs typeface="Roboto"/>
              <a:sym typeface="Roboto"/>
            </a:endParaRPr>
          </a:p>
        </p:txBody>
      </p:sp>
      <p:sp>
        <p:nvSpPr>
          <p:cNvPr id="147" name="Google Shape;147;p24"/>
          <p:cNvSpPr txBox="1"/>
          <p:nvPr/>
        </p:nvSpPr>
        <p:spPr>
          <a:xfrm>
            <a:off x="5474338" y="2835225"/>
            <a:ext cx="11964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Cue Words</a:t>
            </a:r>
            <a:r>
              <a:rPr lang="en">
                <a:latin typeface="Roboto"/>
                <a:ea typeface="Roboto"/>
                <a:cs typeface="Roboto"/>
                <a:sym typeface="Roboto"/>
              </a:rPr>
              <a:t>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Same, alike, similar to, different,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Instead,  as opposed to, unlike</a:t>
            </a:r>
            <a:endParaRPr>
              <a:latin typeface="Roboto"/>
              <a:ea typeface="Roboto"/>
              <a:cs typeface="Roboto"/>
              <a:sym typeface="Roboto"/>
            </a:endParaRPr>
          </a:p>
        </p:txBody>
      </p:sp>
      <p:sp>
        <p:nvSpPr>
          <p:cNvPr id="148" name="Google Shape;148;p24"/>
          <p:cNvSpPr txBox="1"/>
          <p:nvPr/>
        </p:nvSpPr>
        <p:spPr>
          <a:xfrm>
            <a:off x="7224163" y="2835225"/>
            <a:ext cx="1196400" cy="146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Cue Words</a:t>
            </a:r>
            <a:r>
              <a:rPr lang="en">
                <a:latin typeface="Roboto"/>
                <a:ea typeface="Roboto"/>
                <a:cs typeface="Roboto"/>
                <a:sym typeface="Roboto"/>
              </a:rPr>
              <a:t>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Since, because, if, then, therefore, </a:t>
            </a:r>
            <a:r>
              <a:rPr lang="en" sz="1300">
                <a:latin typeface="Roboto"/>
                <a:ea typeface="Roboto"/>
                <a:cs typeface="Roboto"/>
                <a:sym typeface="Roboto"/>
              </a:rPr>
              <a:t>consequently</a:t>
            </a:r>
            <a:endParaRPr sz="13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idx="1" type="body"/>
          </p:nvPr>
        </p:nvSpPr>
        <p:spPr>
          <a:xfrm>
            <a:off x="506725" y="758300"/>
            <a:ext cx="7942500" cy="31722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rPr lang="en" sz="1200">
                <a:solidFill>
                  <a:srgbClr val="000000"/>
                </a:solidFill>
                <a:latin typeface="Times New Roman"/>
                <a:ea typeface="Times New Roman"/>
                <a:cs typeface="Times New Roman"/>
                <a:sym typeface="Times New Roman"/>
              </a:rPr>
              <a:t>Charles Page was born in 1860 to a farm family in Arnott, Wisconsin. He was one of eight children. His father died when he was eleven, creating tremendous hardship for the family. The resume of jobs he held to help support his family after his father's death is amazing. The list includes cook, general store clerk, railroad call boy, </a:t>
            </a:r>
            <a:r>
              <a:rPr b="1" lang="en" sz="1200">
                <a:solidFill>
                  <a:srgbClr val="000000"/>
                </a:solidFill>
                <a:latin typeface="Times New Roman"/>
                <a:ea typeface="Times New Roman"/>
                <a:cs typeface="Times New Roman"/>
                <a:sym typeface="Times New Roman"/>
              </a:rPr>
              <a:t>brakeman</a:t>
            </a:r>
            <a:r>
              <a:rPr lang="en" sz="1200">
                <a:solidFill>
                  <a:srgbClr val="000000"/>
                </a:solidFill>
                <a:latin typeface="Times New Roman"/>
                <a:ea typeface="Times New Roman"/>
                <a:cs typeface="Times New Roman"/>
                <a:sym typeface="Times New Roman"/>
              </a:rPr>
              <a:t>, fireman, special agent, and </a:t>
            </a:r>
            <a:r>
              <a:rPr b="1" lang="en" sz="1200">
                <a:solidFill>
                  <a:srgbClr val="000000"/>
                </a:solidFill>
                <a:latin typeface="Times New Roman"/>
                <a:ea typeface="Times New Roman"/>
                <a:cs typeface="Times New Roman"/>
                <a:sym typeface="Times New Roman"/>
              </a:rPr>
              <a:t>Pinkerton detective.</a:t>
            </a:r>
            <a:r>
              <a:rPr lang="e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He married his first wife Lucile (Lucy) in 1881. She had one son whom Page adopted. In 1900 he moved his family to Colorado Springs, where he engaged in real estate development, power plants, and oil well drilling operations. Even after Mr. Page had his own family to support he continued to send money to his mother.</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Charles Page moved his family to Oklahoma City in 1901, then to Tulsa in 1903 during Oklahoma's golden age of oil and opportunity.  After drilling many dry wells, his efforts paid off and Mr. Page became a wealthy man.  In 1908, Native Americans were allowed to sell </a:t>
            </a:r>
            <a:r>
              <a:rPr b="1" lang="en" sz="1200">
                <a:solidFill>
                  <a:srgbClr val="000000"/>
                </a:solidFill>
                <a:latin typeface="Times New Roman"/>
                <a:ea typeface="Times New Roman"/>
                <a:cs typeface="Times New Roman"/>
                <a:sym typeface="Times New Roman"/>
              </a:rPr>
              <a:t>allotment land </a:t>
            </a:r>
            <a:r>
              <a:rPr lang="en" sz="1200">
                <a:solidFill>
                  <a:srgbClr val="000000"/>
                </a:solidFill>
                <a:latin typeface="Times New Roman"/>
                <a:ea typeface="Times New Roman"/>
                <a:cs typeface="Times New Roman"/>
                <a:sym typeface="Times New Roman"/>
              </a:rPr>
              <a:t>to non-tribal members. He purchased 160 acres of land and other properties next to it. This land would become the location of The Children's Home and the beginning of the town of Sand Springs.</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
        <p:nvSpPr>
          <p:cNvPr id="154" name="Google Shape;154;p25"/>
          <p:cNvSpPr txBox="1"/>
          <p:nvPr/>
        </p:nvSpPr>
        <p:spPr>
          <a:xfrm>
            <a:off x="537025" y="3749700"/>
            <a:ext cx="7881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What kind of informational text is this?  Choose the best answer.</a:t>
            </a:r>
            <a:endParaRPr b="1">
              <a:latin typeface="Roboto"/>
              <a:ea typeface="Roboto"/>
              <a:cs typeface="Roboto"/>
              <a:sym typeface="Roboto"/>
            </a:endParaRPr>
          </a:p>
          <a:p>
            <a:pPr indent="-317500" lvl="0" marL="457200" rtl="0" algn="l">
              <a:spcBef>
                <a:spcPts val="0"/>
              </a:spcBef>
              <a:spcAft>
                <a:spcPts val="0"/>
              </a:spcAft>
              <a:buSzPts val="1400"/>
              <a:buFont typeface="Roboto"/>
              <a:buAutoNum type="alphaLcPeriod"/>
            </a:pPr>
            <a:r>
              <a:rPr lang="en">
                <a:latin typeface="Roboto"/>
                <a:ea typeface="Roboto"/>
                <a:cs typeface="Roboto"/>
                <a:sym typeface="Roboto"/>
              </a:rPr>
              <a:t>Descriptive				c. Sequence</a:t>
            </a:r>
            <a:endParaRPr>
              <a:latin typeface="Roboto"/>
              <a:ea typeface="Roboto"/>
              <a:cs typeface="Roboto"/>
              <a:sym typeface="Roboto"/>
            </a:endParaRPr>
          </a:p>
          <a:p>
            <a:pPr indent="-317500" lvl="0" marL="457200" rtl="0" algn="l">
              <a:spcBef>
                <a:spcPts val="0"/>
              </a:spcBef>
              <a:spcAft>
                <a:spcPts val="0"/>
              </a:spcAft>
              <a:buSzPts val="1400"/>
              <a:buFont typeface="Roboto"/>
              <a:buAutoNum type="alphaLcPeriod"/>
            </a:pPr>
            <a:r>
              <a:rPr lang="en">
                <a:latin typeface="Roboto"/>
                <a:ea typeface="Roboto"/>
                <a:cs typeface="Roboto"/>
                <a:sym typeface="Roboto"/>
              </a:rPr>
              <a:t>Compare and contrast		d. Cause and effect</a:t>
            </a:r>
            <a:endParaRPr>
              <a:latin typeface="Roboto"/>
              <a:ea typeface="Roboto"/>
              <a:cs typeface="Roboto"/>
              <a:sym typeface="Roboto"/>
            </a:endParaRPr>
          </a:p>
        </p:txBody>
      </p:sp>
      <p:sp>
        <p:nvSpPr>
          <p:cNvPr id="155" name="Google Shape;155;p25"/>
          <p:cNvSpPr txBox="1"/>
          <p:nvPr/>
        </p:nvSpPr>
        <p:spPr>
          <a:xfrm>
            <a:off x="506725" y="296025"/>
            <a:ext cx="740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Oilman, Entrepreneur, and Philanthropist </a:t>
            </a:r>
            <a:endParaRPr b="1">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idx="1" type="body"/>
          </p:nvPr>
        </p:nvSpPr>
        <p:spPr>
          <a:xfrm>
            <a:off x="506725" y="758300"/>
            <a:ext cx="7942500" cy="3172200"/>
          </a:xfrm>
          <a:prstGeom prst="rect">
            <a:avLst/>
          </a:prstGeom>
        </p:spPr>
        <p:txBody>
          <a:bodyPr anchorCtr="0" anchor="ctr" bIns="91425" lIns="91425" spcFirstLastPara="1" rIns="91425" wrap="square" tIns="91425">
            <a:noAutofit/>
          </a:bodyPr>
          <a:lstStyle/>
          <a:p>
            <a:pPr indent="0" lvl="0" marL="0" rtl="0" algn="l">
              <a:lnSpc>
                <a:spcPct val="114999"/>
              </a:lnSpc>
              <a:spcBef>
                <a:spcPts val="0"/>
              </a:spcBef>
              <a:spcAft>
                <a:spcPts val="0"/>
              </a:spcAft>
              <a:buNone/>
            </a:pPr>
            <a:r>
              <a:t/>
            </a:r>
            <a:endParaRPr b="1">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b="1" lang="en">
                <a:solidFill>
                  <a:srgbClr val="000000"/>
                </a:solidFill>
                <a:latin typeface="Times New Roman"/>
                <a:ea typeface="Times New Roman"/>
                <a:cs typeface="Times New Roman"/>
                <a:sym typeface="Times New Roman"/>
              </a:rPr>
              <a:t>An Investment of Caring</a:t>
            </a:r>
            <a:endParaRPr b="1">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Unlike many of his fellow successful oilman in Tulsa at the turn of the last century, Mr. Page did not invest in art or fine architecture, or a lavish home.  Instead, he chose to invest in people.  He helped many early Tulsans who found themselves struggling during economic hard times at the beginning of the last century. His friend, Captain Brinton Breeding (who was a captain in the Salvation Army before he went to work with Mr. Page) partnered with him to help wherever they could.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rPr lang="en" sz="1200">
                <a:solidFill>
                  <a:srgbClr val="000000"/>
                </a:solidFill>
                <a:latin typeface="Times New Roman"/>
                <a:ea typeface="Times New Roman"/>
                <a:cs typeface="Times New Roman"/>
                <a:sym typeface="Times New Roman"/>
              </a:rPr>
              <a:t>Charles Page was a patron of the Cross and Anchor Orphanage in Tulsa and learned that it was bankrupt.  So in 1909,  Page paid off the orphanage debt and assumed guardianship for the remaining 21 children. He began construction of a dormitory on the property purchased in Sand Springs, and the children lived in canvas tents during the building process. A matron, cook, and seamstress were hired to care for the children. This original dormitory was completed in 1910 and occupied by approximately 60 children. They were either orphans or their parents were unable to care for them. None of the children were ever to be adopted because Page wanted all siblings to remain together. Mr. Page was genuinely concerned about the children in his care and was thoughtful about the plans he made for them.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4999"/>
              </a:lnSpc>
              <a:spcBef>
                <a:spcPts val="10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0"/>
              </a:spcBef>
              <a:spcAft>
                <a:spcPts val="1600"/>
              </a:spcAft>
              <a:buNone/>
            </a:pPr>
            <a:r>
              <a:t/>
            </a:r>
            <a:endParaRPr/>
          </a:p>
        </p:txBody>
      </p:sp>
      <p:sp>
        <p:nvSpPr>
          <p:cNvPr id="161" name="Google Shape;161;p26"/>
          <p:cNvSpPr txBox="1"/>
          <p:nvPr/>
        </p:nvSpPr>
        <p:spPr>
          <a:xfrm>
            <a:off x="537025" y="3749700"/>
            <a:ext cx="7881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What kind of informational text is this?  Choose the best answer and support it.</a:t>
            </a:r>
            <a:endParaRPr b="1">
              <a:latin typeface="Roboto"/>
              <a:ea typeface="Roboto"/>
              <a:cs typeface="Roboto"/>
              <a:sym typeface="Roboto"/>
            </a:endParaRPr>
          </a:p>
          <a:p>
            <a:pPr indent="-317500" lvl="0" marL="457200" rtl="0" algn="l">
              <a:spcBef>
                <a:spcPts val="0"/>
              </a:spcBef>
              <a:spcAft>
                <a:spcPts val="0"/>
              </a:spcAft>
              <a:buSzPts val="1400"/>
              <a:buFont typeface="Roboto"/>
              <a:buAutoNum type="alphaLcPeriod"/>
            </a:pPr>
            <a:r>
              <a:rPr lang="en">
                <a:latin typeface="Roboto"/>
                <a:ea typeface="Roboto"/>
                <a:cs typeface="Roboto"/>
                <a:sym typeface="Roboto"/>
              </a:rPr>
              <a:t>Descriptive				c. Sequence		e. Problem and solution</a:t>
            </a:r>
            <a:endParaRPr>
              <a:latin typeface="Roboto"/>
              <a:ea typeface="Roboto"/>
              <a:cs typeface="Roboto"/>
              <a:sym typeface="Roboto"/>
            </a:endParaRPr>
          </a:p>
          <a:p>
            <a:pPr indent="-317500" lvl="0" marL="457200" rtl="0" algn="l">
              <a:spcBef>
                <a:spcPts val="0"/>
              </a:spcBef>
              <a:spcAft>
                <a:spcPts val="0"/>
              </a:spcAft>
              <a:buSzPts val="1400"/>
              <a:buFont typeface="Roboto"/>
              <a:buAutoNum type="alphaLcPeriod"/>
            </a:pPr>
            <a:r>
              <a:rPr lang="en">
                <a:latin typeface="Roboto"/>
                <a:ea typeface="Roboto"/>
                <a:cs typeface="Roboto"/>
                <a:sym typeface="Roboto"/>
              </a:rPr>
              <a:t>Compare and contrast		d. Cause and effect</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