
<file path=[Content_Types].xml><?xml version="1.0" encoding="utf-8"?>
<Types xmlns="http://schemas.openxmlformats.org/package/2006/content-types">
  <Default Extension="xml" ContentType="application/xml"/>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p:normalViewPr>
    <p:restoredLeft sz="15185" autoAdjust="0"/>
    <p:restoredTop sz="94660"/>
  </p:normalViewPr>
  <p:slideViewPr>
    <p:cSldViewPr snapToGrid="0">
      <p:cViewPr varScale="1">
        <p:scale>
          <a:sx n="112" d="100"/>
          <a:sy n="112" d="100"/>
        </p:scale>
        <p:origin x="-112" y="-176"/>
      </p:cViewPr>
      <p:guideLst>
        <p:guide orient="horz" pos="162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interSettings" Target="printerSettings/printerSettings1.bin"/><Relationship Id="rId24" Type="http://schemas.openxmlformats.org/officeDocument/2006/relationships/presProps" Target="presProps.xml"/><Relationship Id="rId25" Type="http://schemas.openxmlformats.org/officeDocument/2006/relationships/viewProps" Target="viewProps.xml"/><Relationship Id="rId26" Type="http://schemas.openxmlformats.org/officeDocument/2006/relationships/theme" Target="theme/theme1.xml"/><Relationship Id="rId27"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317500">
              <a:spcBef>
                <a:spcPts val="0"/>
              </a:spcBef>
              <a:spcAft>
                <a:spcPts val="0"/>
              </a:spcAft>
              <a:buSzPts val="1400"/>
              <a:buChar char="●"/>
              <a:defRPr sz="1100"/>
            </a:lvl1pPr>
            <a:lvl2pPr marL="914400" lvl="1" indent="-317500">
              <a:spcBef>
                <a:spcPts val="0"/>
              </a:spcBef>
              <a:spcAft>
                <a:spcPts val="0"/>
              </a:spcAft>
              <a:buSzPts val="1400"/>
              <a:buChar char="○"/>
              <a:defRPr sz="1100"/>
            </a:lvl2pPr>
            <a:lvl3pPr marL="1371600" lvl="2" indent="-317500">
              <a:spcBef>
                <a:spcPts val="0"/>
              </a:spcBef>
              <a:spcAft>
                <a:spcPts val="0"/>
              </a:spcAft>
              <a:buSzPts val="1400"/>
              <a:buChar char="■"/>
              <a:defRPr sz="1100"/>
            </a:lvl3pPr>
            <a:lvl4pPr marL="1828800" lvl="3" indent="-317500">
              <a:spcBef>
                <a:spcPts val="0"/>
              </a:spcBef>
              <a:spcAft>
                <a:spcPts val="0"/>
              </a:spcAft>
              <a:buSzPts val="1400"/>
              <a:buChar char="●"/>
              <a:defRPr sz="1100"/>
            </a:lvl4pPr>
            <a:lvl5pPr marL="2286000" lvl="4" indent="-317500">
              <a:spcBef>
                <a:spcPts val="0"/>
              </a:spcBef>
              <a:spcAft>
                <a:spcPts val="0"/>
              </a:spcAft>
              <a:buSzPts val="1400"/>
              <a:buChar char="○"/>
              <a:defRPr sz="1100"/>
            </a:lvl5pPr>
            <a:lvl6pPr marL="2743200" lvl="5" indent="-317500">
              <a:spcBef>
                <a:spcPts val="0"/>
              </a:spcBef>
              <a:spcAft>
                <a:spcPts val="0"/>
              </a:spcAft>
              <a:buSzPts val="1400"/>
              <a:buChar char="■"/>
              <a:defRPr sz="1100"/>
            </a:lvl6pPr>
            <a:lvl7pPr marL="3200400" lvl="6" indent="-317500">
              <a:spcBef>
                <a:spcPts val="0"/>
              </a:spcBef>
              <a:spcAft>
                <a:spcPts val="0"/>
              </a:spcAft>
              <a:buSzPts val="1400"/>
              <a:buChar char="●"/>
              <a:defRPr sz="1100"/>
            </a:lvl7pPr>
            <a:lvl8pPr marL="3657600" lvl="7" indent="-317500">
              <a:spcBef>
                <a:spcPts val="0"/>
              </a:spcBef>
              <a:spcAft>
                <a:spcPts val="0"/>
              </a:spcAft>
              <a:buSzPts val="1400"/>
              <a:buChar char="○"/>
              <a:defRPr sz="1100"/>
            </a:lvl8pPr>
            <a:lvl9pPr marL="4114800" lvl="8" indent="-317500">
              <a:spcBef>
                <a:spcPts val="0"/>
              </a:spcBef>
              <a:spcAft>
                <a:spcPts val="0"/>
              </a:spcAft>
              <a:buSzPts val="1400"/>
              <a:buChar char="■"/>
              <a:defRPr sz="1100"/>
            </a:lvl9pPr>
          </a:lstStyle>
          <a:p>
            <a:endParaRPr/>
          </a:p>
        </p:txBody>
      </p:sp>
    </p:spTree>
    <p:extLst>
      <p:ext uri="{BB962C8B-B14F-4D97-AF65-F5344CB8AC3E}">
        <p14:creationId xmlns:p14="http://schemas.microsoft.com/office/powerpoint/2010/main" val="150846823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1f5a554dbf_0_40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1f5a554dbf_0_40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1f5d7f86e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1f5d7f86e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Answer:  B or C.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c5c833a056_0_8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c5c833a056_0_8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Answer:  B</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4"/>
        <p:cNvGrpSpPr/>
        <p:nvPr/>
      </p:nvGrpSpPr>
      <p:grpSpPr>
        <a:xfrm>
          <a:off x="0" y="0"/>
          <a:ext cx="0" cy="0"/>
          <a:chOff x="0" y="0"/>
          <a:chExt cx="0" cy="0"/>
        </a:xfrm>
      </p:grpSpPr>
      <p:sp>
        <p:nvSpPr>
          <p:cNvPr id="165" name="Google Shape;165;g1f5a554dbf_0_2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6" name="Google Shape;166;g1f5a554dbf_0_2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Answer:  C or D</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2"/>
        <p:cNvGrpSpPr/>
        <p:nvPr/>
      </p:nvGrpSpPr>
      <p:grpSpPr>
        <a:xfrm>
          <a:off x="0" y="0"/>
          <a:ext cx="0" cy="0"/>
          <a:chOff x="0" y="0"/>
          <a:chExt cx="0" cy="0"/>
        </a:xfrm>
      </p:grpSpPr>
      <p:sp>
        <p:nvSpPr>
          <p:cNvPr id="173" name="Google Shape;173;gced36c3c04_1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4" name="Google Shape;174;gced36c3c04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Answer:  A</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g1f5a554dbf_0_36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2" name="Google Shape;182;g1f5a554dbf_0_3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Answer:  A.</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9"/>
        <p:cNvGrpSpPr/>
        <p:nvPr/>
      </p:nvGrpSpPr>
      <p:grpSpPr>
        <a:xfrm>
          <a:off x="0" y="0"/>
          <a:ext cx="0" cy="0"/>
          <a:chOff x="0" y="0"/>
          <a:chExt cx="0" cy="0"/>
        </a:xfrm>
      </p:grpSpPr>
      <p:sp>
        <p:nvSpPr>
          <p:cNvPr id="190" name="Google Shape;190;gc5c833a056_0_12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1" name="Google Shape;191;gc5c833a056_0_1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Answer:  A, C, or D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ced36c3c04_1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ced36c3c04_1_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Answer:  C or D.</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1f5a554dbf_0_3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1f5a554dbf_0_3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Answer:  A or D</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7"/>
        <p:cNvGrpSpPr/>
        <p:nvPr/>
      </p:nvGrpSpPr>
      <p:grpSpPr>
        <a:xfrm>
          <a:off x="0" y="0"/>
          <a:ext cx="0" cy="0"/>
          <a:chOff x="0" y="0"/>
          <a:chExt cx="0" cy="0"/>
        </a:xfrm>
      </p:grpSpPr>
      <p:sp>
        <p:nvSpPr>
          <p:cNvPr id="218" name="Google Shape;218;gc5c833a056_0_10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9" name="Google Shape;219;gc5c833a056_0_10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Answer:  D</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Google Shape;227;g1f5a554dbf_0_3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8" name="Google Shape;228;g1f5a554dbf_0_3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Answer:  A.</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c5c833a056_0_9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c5c833a056_0_9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gcce8ee377d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8" name="Google Shape;238;gcce8ee377d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c5c833a056_0_2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c5c833a056_0_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c5c833a056_0_7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c5c833a056_0_7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1f5a554dbf_0_2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1f5a554dbf_0_2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Answer:  A or D - The paragraph is a description of what Charles Page’s life was like.  It also suggests the cause of Mr. Page taking so many jobs was his father’s early death.  Student should support their answer.</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c5c833a056_0_1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c5c833a056_0_1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Answer:  C</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1f5a554dbf_0_17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1f5a554dbf_0_17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Answer:  D</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c5c833a056_0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c5c833a056_0_1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Answer:  D</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c5c833a056_0_13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3" name="Google Shape;143;gc5c833a056_0_13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dirty="0"/>
              <a:t>Teacher notes:  Some possible answers:  Mr. Page’s oil money helped him to:</a:t>
            </a:r>
            <a:endParaRPr dirty="0"/>
          </a:p>
          <a:p>
            <a:pPr marL="457200" lvl="0" indent="-317500" algn="l" rtl="0">
              <a:spcBef>
                <a:spcPts val="0"/>
              </a:spcBef>
              <a:spcAft>
                <a:spcPts val="0"/>
              </a:spcAft>
              <a:buSzPts val="1400"/>
              <a:buAutoNum type="arabicParenR"/>
            </a:pPr>
            <a:r>
              <a:rPr lang="en" dirty="0"/>
              <a:t>Buy land that became Sand Springs</a:t>
            </a:r>
            <a:endParaRPr dirty="0"/>
          </a:p>
          <a:p>
            <a:pPr marL="457200" lvl="0" indent="-317500" algn="l" rtl="0">
              <a:spcBef>
                <a:spcPts val="0"/>
              </a:spcBef>
              <a:spcAft>
                <a:spcPts val="0"/>
              </a:spcAft>
              <a:buSzPts val="1400"/>
              <a:buAutoNum type="arabicParenR"/>
            </a:pPr>
            <a:r>
              <a:rPr lang="en" dirty="0" smtClean="0"/>
              <a:t>Build </a:t>
            </a:r>
            <a:r>
              <a:rPr lang="en" dirty="0"/>
              <a:t>The Children’s Home.</a:t>
            </a:r>
            <a:endParaRPr dirty="0"/>
          </a:p>
          <a:p>
            <a:pPr marL="457200" lvl="0" indent="-317500" algn="l" rtl="0">
              <a:spcBef>
                <a:spcPts val="0"/>
              </a:spcBef>
              <a:spcAft>
                <a:spcPts val="0"/>
              </a:spcAft>
              <a:buSzPts val="1400"/>
              <a:buAutoNum type="arabicParenR"/>
            </a:pPr>
            <a:r>
              <a:rPr lang="en" dirty="0"/>
              <a:t>Build a Widow’s </a:t>
            </a:r>
            <a:r>
              <a:rPr lang="en" dirty="0" smtClean="0"/>
              <a:t>Colony</a:t>
            </a:r>
            <a:r>
              <a:rPr lang="en-US" dirty="0" smtClean="0"/>
              <a:t>/Family Village</a:t>
            </a:r>
            <a:endParaRPr dirty="0"/>
          </a:p>
          <a:p>
            <a:pPr marL="457200" lvl="0" indent="-317500" algn="l" rtl="0">
              <a:spcBef>
                <a:spcPts val="0"/>
              </a:spcBef>
              <a:spcAft>
                <a:spcPts val="0"/>
              </a:spcAft>
              <a:buSzPts val="1400"/>
              <a:buAutoNum type="arabicParenR"/>
            </a:pPr>
            <a:r>
              <a:rPr lang="en" dirty="0"/>
              <a:t>Help people</a:t>
            </a:r>
            <a:endParaRPr dirty="0"/>
          </a:p>
          <a:p>
            <a:pPr marL="457200" lvl="0" indent="-317500" algn="l" rtl="0">
              <a:spcBef>
                <a:spcPts val="0"/>
              </a:spcBef>
              <a:spcAft>
                <a:spcPts val="0"/>
              </a:spcAft>
              <a:buSzPts val="1400"/>
              <a:buAutoNum type="arabicParenR"/>
            </a:pPr>
            <a:r>
              <a:rPr lang="en" dirty="0"/>
              <a:t>Create jobs</a:t>
            </a: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a:p>
            <a:pPr marL="0" lvl="0" indent="0" algn="l" rtl="0">
              <a:spcBef>
                <a:spcPts val="0"/>
              </a:spcBef>
              <a:spcAft>
                <a:spcPts val="0"/>
              </a:spcAft>
              <a:buNone/>
            </a:pPr>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0.xml"/><Relationship Id="rId3"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1.xml"/><Relationship Id="rId3" Type="http://schemas.openxmlformats.org/officeDocument/2006/relationships/image" Target="../media/image1.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2.xml"/><Relationship Id="rId3" Type="http://schemas.openxmlformats.org/officeDocument/2006/relationships/image" Target="../media/image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3.xml"/><Relationship Id="rId3" Type="http://schemas.openxmlformats.org/officeDocument/2006/relationships/image" Target="../media/image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4.xml"/><Relationship Id="rId3" Type="http://schemas.openxmlformats.org/officeDocument/2006/relationships/image" Target="../media/image1.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5.xml"/><Relationship Id="rId3" Type="http://schemas.openxmlformats.org/officeDocument/2006/relationships/image" Target="../media/image1.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6.xml"/><Relationship Id="rId3" Type="http://schemas.openxmlformats.org/officeDocument/2006/relationships/image" Target="../media/image1.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7.xml"/><Relationship Id="rId3" Type="http://schemas.openxmlformats.org/officeDocument/2006/relationships/image" Target="../media/image1.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8.xml"/><Relationship Id="rId3" Type="http://schemas.openxmlformats.org/officeDocument/2006/relationships/image" Target="../media/image1.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19.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hyperlink" Target="https://youtu.be/EekIi87EikI" TargetMode="External"/><Relationship Id="rId4" Type="http://schemas.openxmlformats.org/officeDocument/2006/relationships/hyperlink" Target="https://youtu.be/kQADPse3Aq0" TargetMode="External"/><Relationship Id="rId1" Type="http://schemas.openxmlformats.org/officeDocument/2006/relationships/slideLayout" Target="../slideLayouts/slideLayout11.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hyperlink" Target="https://drive.google.com/file/d/1NiyoGKmATBXGZNR8ngmAd2aIlHqo5GQh/view?usp=sharing" TargetMode="External"/><Relationship Id="rId1" Type="http://schemas.openxmlformats.org/officeDocument/2006/relationships/slideLayout" Target="../slideLayouts/slideLayout1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7.xml"/><Relationship Id="rId3"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8.xml"/><Relationship Id="rId3" Type="http://schemas.openxmlformats.org/officeDocument/2006/relationships/image" Target="../media/image1.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t="60663"/>
          <a:stretch/>
        </p:blipFill>
        <p:spPr>
          <a:xfrm>
            <a:off x="0" y="2574324"/>
            <a:ext cx="9143999" cy="2569200"/>
          </a:xfrm>
          <a:prstGeom prst="rect">
            <a:avLst/>
          </a:prstGeom>
          <a:noFill/>
          <a:ln>
            <a:noFill/>
          </a:ln>
        </p:spPr>
      </p:pic>
      <p:sp>
        <p:nvSpPr>
          <p:cNvPr id="55" name="Google Shape;55;p13"/>
          <p:cNvSpPr/>
          <p:nvPr/>
        </p:nvSpPr>
        <p:spPr>
          <a:xfrm>
            <a:off x="0" y="0"/>
            <a:ext cx="9144000" cy="2572500"/>
          </a:xfrm>
          <a:prstGeom prst="rect">
            <a:avLst/>
          </a:prstGeom>
          <a:solidFill>
            <a:srgbClr val="C6DA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13"/>
          <p:cNvSpPr/>
          <p:nvPr/>
        </p:nvSpPr>
        <p:spPr>
          <a:xfrm rot="-156123">
            <a:off x="2153842" y="1143655"/>
            <a:ext cx="4546388" cy="3211212"/>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13"/>
          <p:cNvSpPr/>
          <p:nvPr/>
        </p:nvSpPr>
        <p:spPr>
          <a:xfrm>
            <a:off x="2306212" y="991287"/>
            <a:ext cx="4546500" cy="3211200"/>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58" name="Google Shape;58;p13"/>
          <p:cNvGrpSpPr/>
          <p:nvPr/>
        </p:nvGrpSpPr>
        <p:grpSpPr>
          <a:xfrm rot="-468310">
            <a:off x="2298932" y="966160"/>
            <a:ext cx="4546146" cy="3211178"/>
            <a:chOff x="2266400" y="1158111"/>
            <a:chExt cx="4546310" cy="3211293"/>
          </a:xfrm>
        </p:grpSpPr>
        <p:sp>
          <p:nvSpPr>
            <p:cNvPr id="59" name="Google Shape;59;p13"/>
            <p:cNvSpPr/>
            <p:nvPr/>
          </p:nvSpPr>
          <p:spPr>
            <a:xfrm rot="231561">
              <a:off x="2266400" y="1158111"/>
              <a:ext cx="4546310" cy="3211293"/>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60;p13"/>
            <p:cNvSpPr txBox="1"/>
            <p:nvPr/>
          </p:nvSpPr>
          <p:spPr>
            <a:xfrm rot="243112">
              <a:off x="2577042" y="1264600"/>
              <a:ext cx="2649322" cy="1279391"/>
            </a:xfrm>
            <a:prstGeom prst="rect">
              <a:avLst/>
            </a:prstGeom>
            <a:noFill/>
            <a:ln>
              <a:noFill/>
            </a:ln>
          </p:spPr>
          <p:txBody>
            <a:bodyPr spcFirstLastPara="1" wrap="square" lIns="91425" tIns="91425" rIns="91425" bIns="91425" anchor="b" anchorCtr="0">
              <a:noAutofit/>
            </a:bodyPr>
            <a:lstStyle/>
            <a:p>
              <a:pPr marL="0" lvl="0" indent="0" algn="l" rtl="0">
                <a:spcBef>
                  <a:spcPts val="0"/>
                </a:spcBef>
                <a:spcAft>
                  <a:spcPts val="0"/>
                </a:spcAft>
                <a:buNone/>
              </a:pPr>
              <a:r>
                <a:rPr lang="en" sz="2800" dirty="0">
                  <a:solidFill>
                    <a:srgbClr val="434343"/>
                  </a:solidFill>
                  <a:latin typeface="Lato"/>
                  <a:ea typeface="Lato"/>
                  <a:cs typeface="Lato"/>
                  <a:sym typeface="Lato"/>
                </a:rPr>
                <a:t>Informational</a:t>
              </a:r>
              <a:r>
                <a:rPr lang="en" sz="3000" dirty="0">
                  <a:solidFill>
                    <a:srgbClr val="434343"/>
                  </a:solidFill>
                  <a:latin typeface="Lato"/>
                  <a:ea typeface="Lato"/>
                  <a:cs typeface="Lato"/>
                  <a:sym typeface="Lato"/>
                </a:rPr>
                <a:t> Text Lessons</a:t>
              </a:r>
              <a:endParaRPr sz="3000" dirty="0">
                <a:solidFill>
                  <a:srgbClr val="434343"/>
                </a:solidFill>
                <a:latin typeface="Lato"/>
                <a:ea typeface="Lato"/>
                <a:cs typeface="Lato"/>
                <a:sym typeface="Lato"/>
              </a:endParaRPr>
            </a:p>
          </p:txBody>
        </p:sp>
        <p:sp>
          <p:nvSpPr>
            <p:cNvPr id="61" name="Google Shape;61;p13"/>
            <p:cNvSpPr txBox="1"/>
            <p:nvPr/>
          </p:nvSpPr>
          <p:spPr>
            <a:xfrm rot="243112">
              <a:off x="2511902" y="2594101"/>
              <a:ext cx="3715078" cy="638488"/>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200" dirty="0">
                  <a:solidFill>
                    <a:srgbClr val="999999"/>
                  </a:solidFill>
                  <a:latin typeface="Lato"/>
                  <a:ea typeface="Lato"/>
                  <a:cs typeface="Lato"/>
                  <a:sym typeface="Lato"/>
                </a:rPr>
                <a:t>Sand </a:t>
              </a:r>
              <a:r>
                <a:rPr lang="en" sz="1200" dirty="0" smtClean="0">
                  <a:solidFill>
                    <a:srgbClr val="999999"/>
                  </a:solidFill>
                  <a:latin typeface="Lato"/>
                  <a:ea typeface="Lato"/>
                  <a:cs typeface="Lato"/>
                  <a:sym typeface="Lato"/>
                </a:rPr>
                <a:t>Springs </a:t>
              </a:r>
              <a:r>
                <a:rPr lang="en" sz="1200" dirty="0">
                  <a:solidFill>
                    <a:srgbClr val="999999"/>
                  </a:solidFill>
                  <a:latin typeface="Lato"/>
                  <a:ea typeface="Lato"/>
                  <a:cs typeface="Lato"/>
                  <a:sym typeface="Lato"/>
                </a:rPr>
                <a:t>Cultural </a:t>
              </a:r>
              <a:r>
                <a:rPr lang="en-US" sz="1200" dirty="0" smtClean="0">
                  <a:solidFill>
                    <a:srgbClr val="999999"/>
                  </a:solidFill>
                  <a:latin typeface="Lato"/>
                  <a:ea typeface="Lato"/>
                  <a:cs typeface="Lato"/>
                  <a:sym typeface="Lato"/>
                </a:rPr>
                <a:t>and Historical </a:t>
              </a:r>
              <a:r>
                <a:rPr lang="en" sz="1200" dirty="0" smtClean="0">
                  <a:solidFill>
                    <a:srgbClr val="999999"/>
                  </a:solidFill>
                  <a:latin typeface="Lato"/>
                  <a:ea typeface="Lato"/>
                  <a:cs typeface="Lato"/>
                  <a:sym typeface="Lato"/>
                </a:rPr>
                <a:t>Museum</a:t>
              </a:r>
              <a:endParaRPr sz="1200" dirty="0">
                <a:solidFill>
                  <a:srgbClr val="999999"/>
                </a:solidFill>
                <a:latin typeface="Lato"/>
                <a:ea typeface="Lato"/>
                <a:cs typeface="Lato"/>
                <a:sym typeface="Lato"/>
              </a:endParaRPr>
            </a:p>
            <a:p>
              <a:pPr marL="0" lvl="0" indent="0" algn="l" rtl="0">
                <a:spcBef>
                  <a:spcPts val="0"/>
                </a:spcBef>
                <a:spcAft>
                  <a:spcPts val="0"/>
                </a:spcAft>
                <a:buNone/>
              </a:pPr>
              <a:r>
                <a:rPr lang="en" sz="1200" dirty="0">
                  <a:solidFill>
                    <a:srgbClr val="999999"/>
                  </a:solidFill>
                  <a:latin typeface="Lato"/>
                  <a:ea typeface="Lato"/>
                  <a:cs typeface="Lato"/>
                  <a:sym typeface="Lato"/>
                </a:rPr>
                <a:t>4th - 6th Grade </a:t>
              </a:r>
              <a:endParaRPr sz="1200" dirty="0">
                <a:solidFill>
                  <a:srgbClr val="999999"/>
                </a:solidFill>
                <a:latin typeface="Lato"/>
                <a:ea typeface="Lato"/>
                <a:cs typeface="Lato"/>
                <a:sym typeface="Lato"/>
              </a:endParaRPr>
            </a:p>
            <a:p>
              <a:pPr marL="0" lvl="0" indent="0" algn="l" rtl="0">
                <a:spcBef>
                  <a:spcPts val="0"/>
                </a:spcBef>
                <a:spcAft>
                  <a:spcPts val="0"/>
                </a:spcAft>
                <a:buNone/>
              </a:pPr>
              <a:r>
                <a:rPr lang="en" sz="1200" dirty="0">
                  <a:solidFill>
                    <a:srgbClr val="999999"/>
                  </a:solidFill>
                  <a:latin typeface="Lato"/>
                  <a:ea typeface="Lato"/>
                  <a:cs typeface="Lato"/>
                  <a:sym typeface="Lato"/>
                </a:rPr>
                <a:t>Subject:  Charles Page</a:t>
              </a:r>
              <a:endParaRPr sz="1200" dirty="0">
                <a:solidFill>
                  <a:srgbClr val="999999"/>
                </a:solidFill>
                <a:latin typeface="Lato"/>
                <a:ea typeface="Lato"/>
                <a:cs typeface="Lato"/>
                <a:sym typeface="Lato"/>
              </a:endParaRPr>
            </a:p>
          </p:txBody>
        </p:sp>
      </p:gr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149"/>
        <p:cNvGrpSpPr/>
        <p:nvPr/>
      </p:nvGrpSpPr>
      <p:grpSpPr>
        <a:xfrm>
          <a:off x="0" y="0"/>
          <a:ext cx="0" cy="0"/>
          <a:chOff x="0" y="0"/>
          <a:chExt cx="0" cy="0"/>
        </a:xfrm>
      </p:grpSpPr>
      <p:pic>
        <p:nvPicPr>
          <p:cNvPr id="150" name="Google Shape;150;p22"/>
          <p:cNvPicPr preferRelativeResize="0"/>
          <p:nvPr/>
        </p:nvPicPr>
        <p:blipFill rotWithShape="1">
          <a:blip r:embed="rId3">
            <a:alphaModFix/>
          </a:blip>
          <a:srcRect t="60663"/>
          <a:stretch/>
        </p:blipFill>
        <p:spPr>
          <a:xfrm>
            <a:off x="0" y="2574324"/>
            <a:ext cx="9143999" cy="2569200"/>
          </a:xfrm>
          <a:prstGeom prst="rect">
            <a:avLst/>
          </a:prstGeom>
          <a:noFill/>
          <a:ln>
            <a:noFill/>
          </a:ln>
        </p:spPr>
      </p:pic>
      <p:sp>
        <p:nvSpPr>
          <p:cNvPr id="151" name="Google Shape;151;p22"/>
          <p:cNvSpPr/>
          <p:nvPr/>
        </p:nvSpPr>
        <p:spPr>
          <a:xfrm>
            <a:off x="0" y="0"/>
            <a:ext cx="9144000" cy="2569200"/>
          </a:xfrm>
          <a:prstGeom prst="rect">
            <a:avLst/>
          </a:prstGeom>
          <a:solidFill>
            <a:srgbClr val="F4C7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22"/>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3" name="Google Shape;153;p22"/>
          <p:cNvSpPr/>
          <p:nvPr/>
        </p:nvSpPr>
        <p:spPr>
          <a:xfrm rot="-5158435">
            <a:off x="2490523" y="-642306"/>
            <a:ext cx="4195955" cy="6408797"/>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22"/>
          <p:cNvSpPr txBox="1"/>
          <p:nvPr/>
        </p:nvSpPr>
        <p:spPr>
          <a:xfrm rot="255111">
            <a:off x="1668019" y="714951"/>
            <a:ext cx="5871259" cy="2998723"/>
          </a:xfrm>
          <a:prstGeom prst="rect">
            <a:avLst/>
          </a:prstGeom>
          <a:noFill/>
          <a:ln>
            <a:noFill/>
          </a:ln>
        </p:spPr>
        <p:txBody>
          <a:bodyPr spcFirstLastPara="1" wrap="square" lIns="91425" tIns="91425" rIns="91425" bIns="91425" anchor="t" anchorCtr="0">
            <a:spAutoFit/>
          </a:bodyPr>
          <a:lstStyle/>
          <a:p>
            <a:pPr marL="0" lvl="0" indent="0" algn="l" rtl="0">
              <a:lnSpc>
                <a:spcPct val="114999"/>
              </a:lnSpc>
              <a:spcBef>
                <a:spcPts val="0"/>
              </a:spcBef>
              <a:spcAft>
                <a:spcPts val="0"/>
              </a:spcAft>
              <a:buNone/>
            </a:pPr>
            <a:r>
              <a:rPr lang="en" sz="1200" b="1" dirty="0">
                <a:solidFill>
                  <a:schemeClr val="dk1"/>
                </a:solidFill>
                <a:highlight>
                  <a:srgbClr val="FFFFFF"/>
                </a:highlight>
              </a:rPr>
              <a:t>From Oil Man to “Daddy Page”</a:t>
            </a:r>
            <a:endParaRPr sz="1200" b="1" dirty="0">
              <a:solidFill>
                <a:schemeClr val="dk1"/>
              </a:solidFill>
              <a:highlight>
                <a:srgbClr val="FFFFFF"/>
              </a:highlight>
            </a:endParaRPr>
          </a:p>
          <a:p>
            <a:pPr marL="0" lvl="0" indent="0" algn="l" rtl="0">
              <a:lnSpc>
                <a:spcPct val="114999"/>
              </a:lnSpc>
              <a:spcBef>
                <a:spcPts val="1000"/>
              </a:spcBef>
              <a:spcAft>
                <a:spcPts val="0"/>
              </a:spcAft>
              <a:buNone/>
            </a:pPr>
            <a:r>
              <a:rPr lang="en" sz="1200" dirty="0">
                <a:solidFill>
                  <a:schemeClr val="dk1"/>
                </a:solidFill>
                <a:highlight>
                  <a:srgbClr val="FFFFFF"/>
                </a:highlight>
              </a:rPr>
              <a:t>His friend, Captain Breeding, partnered with him to help wherever they could. Charles Page was a patron of the Cross and Anchor Orphanage in Tulsa and learned that it could no longer care for the children. So in 1909, Page became the guardian for 21 children. He built a dormitory on the property purchased in Sand Springs. People were hired to care for the children. By 1910, 60 children lived at </a:t>
            </a:r>
            <a:r>
              <a:rPr lang="en-US" sz="1200" dirty="0" smtClean="0">
                <a:solidFill>
                  <a:schemeClr val="dk1"/>
                </a:solidFill>
                <a:highlight>
                  <a:srgbClr val="FFFFFF"/>
                </a:highlight>
              </a:rPr>
              <a:t>T</a:t>
            </a:r>
            <a:r>
              <a:rPr lang="en" sz="1200" dirty="0" smtClean="0">
                <a:solidFill>
                  <a:schemeClr val="dk1"/>
                </a:solidFill>
                <a:highlight>
                  <a:srgbClr val="FFFFFF"/>
                </a:highlight>
              </a:rPr>
              <a:t>he </a:t>
            </a:r>
            <a:r>
              <a:rPr lang="en-US" sz="1200" dirty="0" smtClean="0">
                <a:solidFill>
                  <a:schemeClr val="dk1"/>
                </a:solidFill>
                <a:highlight>
                  <a:srgbClr val="FFFFFF"/>
                </a:highlight>
              </a:rPr>
              <a:t>C</a:t>
            </a:r>
            <a:r>
              <a:rPr lang="en" sz="1200" dirty="0" smtClean="0">
                <a:solidFill>
                  <a:schemeClr val="dk1"/>
                </a:solidFill>
                <a:highlight>
                  <a:srgbClr val="FFFFFF"/>
                </a:highlight>
              </a:rPr>
              <a:t>hildren's </a:t>
            </a:r>
            <a:r>
              <a:rPr lang="en-US" sz="1200" dirty="0">
                <a:solidFill>
                  <a:schemeClr val="dk1"/>
                </a:solidFill>
                <a:highlight>
                  <a:srgbClr val="FFFFFF"/>
                </a:highlight>
              </a:rPr>
              <a:t>H</a:t>
            </a:r>
            <a:r>
              <a:rPr lang="en" sz="1200" dirty="0" smtClean="0">
                <a:solidFill>
                  <a:schemeClr val="dk1"/>
                </a:solidFill>
                <a:highlight>
                  <a:srgbClr val="FFFFFF"/>
                </a:highlight>
              </a:rPr>
              <a:t>ome</a:t>
            </a:r>
            <a:r>
              <a:rPr lang="en" sz="1200" dirty="0">
                <a:solidFill>
                  <a:schemeClr val="dk1"/>
                </a:solidFill>
                <a:highlight>
                  <a:srgbClr val="FFFFFF"/>
                </a:highlight>
              </a:rPr>
              <a:t>. </a:t>
            </a:r>
            <a:r>
              <a:rPr lang="en" sz="1200" dirty="0" smtClean="0">
                <a:solidFill>
                  <a:schemeClr val="dk1"/>
                </a:solidFill>
                <a:highlight>
                  <a:srgbClr val="FFFFFF"/>
                </a:highlight>
              </a:rPr>
              <a:t>Mr</a:t>
            </a:r>
            <a:r>
              <a:rPr lang="en" sz="1200" dirty="0">
                <a:solidFill>
                  <a:schemeClr val="dk1"/>
                </a:solidFill>
                <a:highlight>
                  <a:srgbClr val="FFFFFF"/>
                </a:highlight>
              </a:rPr>
              <a:t>. Page was genuinely concerned about the children in his care and was thoughtful about the plans he made for them</a:t>
            </a:r>
            <a:r>
              <a:rPr lang="en" sz="1200" dirty="0" smtClean="0">
                <a:solidFill>
                  <a:schemeClr val="dk1"/>
                </a:solidFill>
                <a:highlight>
                  <a:srgbClr val="FFFFFF"/>
                </a:highlight>
              </a:rPr>
              <a:t>.</a:t>
            </a:r>
            <a:r>
              <a:rPr lang="en-US" sz="1200" dirty="0" smtClean="0">
                <a:solidFill>
                  <a:schemeClr val="dk1"/>
                </a:solidFill>
                <a:highlight>
                  <a:srgbClr val="FFFFFF"/>
                </a:highlight>
              </a:rPr>
              <a:t>  In return, the kids at The Home called him “Daddy Page.”</a:t>
            </a:r>
            <a:endParaRPr sz="1200" dirty="0">
              <a:solidFill>
                <a:schemeClr val="dk1"/>
              </a:solidFill>
              <a:highlight>
                <a:srgbClr val="FFFFFF"/>
              </a:highlight>
            </a:endParaRPr>
          </a:p>
          <a:p>
            <a:pPr marL="0" lvl="0" indent="0" algn="l" rtl="0">
              <a:spcBef>
                <a:spcPts val="1000"/>
              </a:spcBef>
              <a:spcAft>
                <a:spcPts val="0"/>
              </a:spcAft>
              <a:buClr>
                <a:schemeClr val="dk1"/>
              </a:buClr>
              <a:buSzPts val="1100"/>
              <a:buFont typeface="Arial"/>
              <a:buNone/>
            </a:pPr>
            <a:r>
              <a:rPr lang="en" b="1" dirty="0">
                <a:solidFill>
                  <a:schemeClr val="dk1"/>
                </a:solidFill>
                <a:latin typeface="Roboto"/>
                <a:ea typeface="Roboto"/>
                <a:cs typeface="Roboto"/>
                <a:sym typeface="Roboto"/>
              </a:rPr>
              <a:t>What kind of informational text is this?  Choose the best answer.</a:t>
            </a:r>
            <a:endParaRPr b="1"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Descriptive			</a:t>
            </a:r>
            <a:r>
              <a:rPr lang="en" dirty="0" smtClean="0">
                <a:solidFill>
                  <a:schemeClr val="dk1"/>
                </a:solidFill>
                <a:latin typeface="Roboto"/>
                <a:ea typeface="Roboto"/>
                <a:cs typeface="Roboto"/>
                <a:sym typeface="Roboto"/>
              </a:rPr>
              <a:t>c</a:t>
            </a:r>
            <a:r>
              <a:rPr lang="en" dirty="0">
                <a:solidFill>
                  <a:schemeClr val="dk1"/>
                </a:solidFill>
                <a:latin typeface="Roboto"/>
                <a:ea typeface="Roboto"/>
                <a:cs typeface="Roboto"/>
                <a:sym typeface="Roboto"/>
              </a:rPr>
              <a:t>. Sequence</a:t>
            </a:r>
            <a:endParaRPr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Problem and solution		d. Cause and effect</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158"/>
        <p:cNvGrpSpPr/>
        <p:nvPr/>
      </p:nvGrpSpPr>
      <p:grpSpPr>
        <a:xfrm>
          <a:off x="0" y="0"/>
          <a:ext cx="0" cy="0"/>
          <a:chOff x="0" y="0"/>
          <a:chExt cx="0" cy="0"/>
        </a:xfrm>
      </p:grpSpPr>
      <p:pic>
        <p:nvPicPr>
          <p:cNvPr id="159" name="Google Shape;159;p23"/>
          <p:cNvPicPr preferRelativeResize="0"/>
          <p:nvPr/>
        </p:nvPicPr>
        <p:blipFill rotWithShape="1">
          <a:blip r:embed="rId3">
            <a:alphaModFix/>
          </a:blip>
          <a:srcRect t="60663"/>
          <a:stretch/>
        </p:blipFill>
        <p:spPr>
          <a:xfrm>
            <a:off x="0" y="2574324"/>
            <a:ext cx="9143999" cy="2569200"/>
          </a:xfrm>
          <a:prstGeom prst="rect">
            <a:avLst/>
          </a:prstGeom>
          <a:noFill/>
          <a:ln>
            <a:noFill/>
          </a:ln>
        </p:spPr>
      </p:pic>
      <p:sp>
        <p:nvSpPr>
          <p:cNvPr id="160" name="Google Shape;160;p23"/>
          <p:cNvSpPr/>
          <p:nvPr/>
        </p:nvSpPr>
        <p:spPr>
          <a:xfrm>
            <a:off x="0" y="0"/>
            <a:ext cx="9144000" cy="2569200"/>
          </a:xfrm>
          <a:prstGeom prst="rect">
            <a:avLst/>
          </a:prstGeom>
          <a:solidFill>
            <a:srgbClr val="F4C7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1" name="Google Shape;161;p23"/>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62" name="Google Shape;162;p23"/>
          <p:cNvSpPr/>
          <p:nvPr/>
        </p:nvSpPr>
        <p:spPr>
          <a:xfrm rot="-5158435">
            <a:off x="2490523" y="-642306"/>
            <a:ext cx="4195955" cy="6408797"/>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3" name="Google Shape;163;p23"/>
          <p:cNvSpPr txBox="1"/>
          <p:nvPr/>
        </p:nvSpPr>
        <p:spPr>
          <a:xfrm rot="255111">
            <a:off x="1686919" y="529117"/>
            <a:ext cx="5871259" cy="2862790"/>
          </a:xfrm>
          <a:prstGeom prst="rect">
            <a:avLst/>
          </a:prstGeom>
          <a:noFill/>
          <a:ln>
            <a:noFill/>
          </a:ln>
        </p:spPr>
        <p:txBody>
          <a:bodyPr spcFirstLastPara="1" wrap="square" lIns="91425" tIns="91425" rIns="91425" bIns="91425" anchor="t" anchorCtr="0">
            <a:spAutoFit/>
          </a:bodyPr>
          <a:lstStyle/>
          <a:p>
            <a:pPr marL="0" lvl="0" indent="0" algn="l" rtl="0">
              <a:lnSpc>
                <a:spcPct val="114999"/>
              </a:lnSpc>
              <a:spcBef>
                <a:spcPts val="0"/>
              </a:spcBef>
              <a:spcAft>
                <a:spcPts val="0"/>
              </a:spcAft>
              <a:buNone/>
            </a:pPr>
            <a:endParaRPr sz="1200" dirty="0">
              <a:solidFill>
                <a:schemeClr val="dk1"/>
              </a:solidFill>
              <a:highlight>
                <a:srgbClr val="FFFFFF"/>
              </a:highlight>
            </a:endParaRPr>
          </a:p>
          <a:p>
            <a:pPr marL="0" lvl="0" indent="0" algn="l" rtl="0">
              <a:lnSpc>
                <a:spcPct val="114999"/>
              </a:lnSpc>
              <a:spcBef>
                <a:spcPts val="1000"/>
              </a:spcBef>
              <a:spcAft>
                <a:spcPts val="0"/>
              </a:spcAft>
              <a:buNone/>
            </a:pPr>
            <a:r>
              <a:rPr lang="en" sz="1200" b="1" dirty="0">
                <a:solidFill>
                  <a:schemeClr val="dk1"/>
                </a:solidFill>
                <a:highlight>
                  <a:srgbClr val="FFFFFF"/>
                </a:highlight>
              </a:rPr>
              <a:t>Different Choices</a:t>
            </a:r>
            <a:endParaRPr sz="1200" b="1" dirty="0">
              <a:solidFill>
                <a:schemeClr val="dk1"/>
              </a:solidFill>
              <a:highlight>
                <a:srgbClr val="FFFFFF"/>
              </a:highlight>
            </a:endParaRPr>
          </a:p>
          <a:p>
            <a:pPr marL="0" lvl="0" indent="0" algn="l" rtl="0">
              <a:lnSpc>
                <a:spcPct val="114999"/>
              </a:lnSpc>
              <a:spcBef>
                <a:spcPts val="1000"/>
              </a:spcBef>
              <a:spcAft>
                <a:spcPts val="0"/>
              </a:spcAft>
              <a:buNone/>
            </a:pPr>
            <a:r>
              <a:rPr lang="en" sz="1200" dirty="0">
                <a:solidFill>
                  <a:schemeClr val="dk1"/>
                </a:solidFill>
                <a:highlight>
                  <a:srgbClr val="FFFFFF"/>
                </a:highlight>
              </a:rPr>
              <a:t>Unlike many of his fellow successful oilman in Tulsa at the turn of the last century, Mr. Page did not invest in fine art or </a:t>
            </a:r>
            <a:r>
              <a:rPr lang="en" sz="1200" dirty="0" smtClean="0">
                <a:solidFill>
                  <a:schemeClr val="dk1"/>
                </a:solidFill>
                <a:highlight>
                  <a:srgbClr val="FFFFFF"/>
                </a:highlight>
              </a:rPr>
              <a:t>a</a:t>
            </a:r>
            <a:r>
              <a:rPr lang="en-US" sz="1200" dirty="0" smtClean="0">
                <a:solidFill>
                  <a:schemeClr val="dk1"/>
                </a:solidFill>
                <a:highlight>
                  <a:srgbClr val="FFFFFF"/>
                </a:highlight>
              </a:rPr>
              <a:t>n overly</a:t>
            </a:r>
            <a:r>
              <a:rPr lang="en" sz="1200" dirty="0" smtClean="0">
                <a:solidFill>
                  <a:schemeClr val="dk1"/>
                </a:solidFill>
                <a:highlight>
                  <a:srgbClr val="FFFFFF"/>
                </a:highlight>
              </a:rPr>
              <a:t> </a:t>
            </a:r>
            <a:r>
              <a:rPr lang="en" sz="1200" dirty="0">
                <a:solidFill>
                  <a:schemeClr val="dk1"/>
                </a:solidFill>
                <a:highlight>
                  <a:srgbClr val="FFFFFF"/>
                </a:highlight>
              </a:rPr>
              <a:t>lavish home. Instead, he chose to invest in people. He helped many early Tulsans who found themselves struggling during hard times. </a:t>
            </a:r>
            <a:endParaRPr lang="en-US" sz="1200" dirty="0" smtClean="0">
              <a:solidFill>
                <a:schemeClr val="dk1"/>
              </a:solidFill>
              <a:highlight>
                <a:srgbClr val="FFFFFF"/>
              </a:highlight>
            </a:endParaRPr>
          </a:p>
          <a:p>
            <a:pPr marL="0" lvl="0" indent="0" algn="l" rtl="0">
              <a:lnSpc>
                <a:spcPct val="114999"/>
              </a:lnSpc>
              <a:spcBef>
                <a:spcPts val="1000"/>
              </a:spcBef>
              <a:spcAft>
                <a:spcPts val="0"/>
              </a:spcAft>
              <a:buNone/>
            </a:pPr>
            <a:endParaRPr lang="en-US" sz="1200" b="1" dirty="0">
              <a:solidFill>
                <a:schemeClr val="dk1"/>
              </a:solidFill>
              <a:highlight>
                <a:srgbClr val="FFFFFF"/>
              </a:highlight>
              <a:latin typeface="Roboto"/>
              <a:ea typeface="Roboto"/>
              <a:cs typeface="Roboto"/>
              <a:sym typeface="Roboto"/>
            </a:endParaRPr>
          </a:p>
          <a:p>
            <a:pPr marL="0" lvl="0" indent="0" algn="l" rtl="0">
              <a:lnSpc>
                <a:spcPct val="114999"/>
              </a:lnSpc>
              <a:spcBef>
                <a:spcPts val="1000"/>
              </a:spcBef>
              <a:spcAft>
                <a:spcPts val="0"/>
              </a:spcAft>
              <a:buNone/>
            </a:pPr>
            <a:r>
              <a:rPr lang="en" b="1" dirty="0" smtClean="0">
                <a:solidFill>
                  <a:schemeClr val="dk1"/>
                </a:solidFill>
                <a:latin typeface="Roboto"/>
                <a:ea typeface="Roboto"/>
                <a:cs typeface="Roboto"/>
                <a:sym typeface="Roboto"/>
              </a:rPr>
              <a:t>What </a:t>
            </a:r>
            <a:r>
              <a:rPr lang="en" b="1" dirty="0">
                <a:solidFill>
                  <a:schemeClr val="dk1"/>
                </a:solidFill>
                <a:latin typeface="Roboto"/>
                <a:ea typeface="Roboto"/>
                <a:cs typeface="Roboto"/>
                <a:sym typeface="Roboto"/>
              </a:rPr>
              <a:t>kind of informational text is this?  Choose the best answer.</a:t>
            </a:r>
            <a:endParaRPr b="1"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Descriptive			</a:t>
            </a:r>
            <a:r>
              <a:rPr lang="en" dirty="0" smtClean="0">
                <a:solidFill>
                  <a:schemeClr val="dk1"/>
                </a:solidFill>
                <a:latin typeface="Roboto"/>
                <a:ea typeface="Roboto"/>
                <a:cs typeface="Roboto"/>
                <a:sym typeface="Roboto"/>
              </a:rPr>
              <a:t>c</a:t>
            </a:r>
            <a:r>
              <a:rPr lang="en" dirty="0">
                <a:solidFill>
                  <a:schemeClr val="dk1"/>
                </a:solidFill>
                <a:latin typeface="Roboto"/>
                <a:ea typeface="Roboto"/>
                <a:cs typeface="Roboto"/>
                <a:sym typeface="Roboto"/>
              </a:rPr>
              <a:t>. Sequence</a:t>
            </a:r>
            <a:endParaRPr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Compare and contrast		d. Cause and effect</a:t>
            </a: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167"/>
        <p:cNvGrpSpPr/>
        <p:nvPr/>
      </p:nvGrpSpPr>
      <p:grpSpPr>
        <a:xfrm>
          <a:off x="0" y="0"/>
          <a:ext cx="0" cy="0"/>
          <a:chOff x="0" y="0"/>
          <a:chExt cx="0" cy="0"/>
        </a:xfrm>
      </p:grpSpPr>
      <p:pic>
        <p:nvPicPr>
          <p:cNvPr id="168" name="Google Shape;168;p24"/>
          <p:cNvPicPr preferRelativeResize="0"/>
          <p:nvPr/>
        </p:nvPicPr>
        <p:blipFill rotWithShape="1">
          <a:blip r:embed="rId3">
            <a:alphaModFix/>
          </a:blip>
          <a:srcRect t="60663"/>
          <a:stretch/>
        </p:blipFill>
        <p:spPr>
          <a:xfrm>
            <a:off x="0" y="2574324"/>
            <a:ext cx="9143999" cy="2569200"/>
          </a:xfrm>
          <a:prstGeom prst="rect">
            <a:avLst/>
          </a:prstGeom>
          <a:noFill/>
          <a:ln>
            <a:noFill/>
          </a:ln>
        </p:spPr>
      </p:pic>
      <p:sp>
        <p:nvSpPr>
          <p:cNvPr id="169" name="Google Shape;169;p24"/>
          <p:cNvSpPr/>
          <p:nvPr/>
        </p:nvSpPr>
        <p:spPr>
          <a:xfrm>
            <a:off x="0" y="0"/>
            <a:ext cx="9144000" cy="2569200"/>
          </a:xfrm>
          <a:prstGeom prst="rect">
            <a:avLst/>
          </a:prstGeom>
          <a:solidFill>
            <a:srgbClr val="B7E1C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0" name="Google Shape;170;p24"/>
          <p:cNvSpPr/>
          <p:nvPr/>
        </p:nvSpPr>
        <p:spPr>
          <a:xfrm rot="-5640584">
            <a:off x="2797939" y="-604879"/>
            <a:ext cx="4195871" cy="6287459"/>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1" name="Google Shape;171;p24"/>
          <p:cNvSpPr txBox="1"/>
          <p:nvPr/>
        </p:nvSpPr>
        <p:spPr>
          <a:xfrm rot="-255262">
            <a:off x="1908282" y="720133"/>
            <a:ext cx="6074037" cy="3109093"/>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b="1" dirty="0">
                <a:solidFill>
                  <a:schemeClr val="dk1"/>
                </a:solidFill>
                <a:highlight>
                  <a:srgbClr val="FFFFFF"/>
                </a:highlight>
              </a:rPr>
              <a:t>Oil Solves A Problem</a:t>
            </a:r>
            <a:endParaRPr sz="1200" b="1" dirty="0">
              <a:solidFill>
                <a:schemeClr val="dk1"/>
              </a:solidFill>
              <a:highlight>
                <a:srgbClr val="FFFFFF"/>
              </a:highlight>
            </a:endParaRPr>
          </a:p>
          <a:p>
            <a:pPr marL="0" lvl="0" indent="0" algn="l" rtl="0">
              <a:spcBef>
                <a:spcPts val="0"/>
              </a:spcBef>
              <a:spcAft>
                <a:spcPts val="0"/>
              </a:spcAft>
              <a:buNone/>
            </a:pPr>
            <a:endParaRPr sz="1200" dirty="0">
              <a:solidFill>
                <a:schemeClr val="dk1"/>
              </a:solidFill>
              <a:highlight>
                <a:srgbClr val="FFFFFF"/>
              </a:highlight>
            </a:endParaRPr>
          </a:p>
          <a:p>
            <a:pPr marL="0" lvl="0" indent="0" algn="l" rtl="0">
              <a:spcBef>
                <a:spcPts val="0"/>
              </a:spcBef>
              <a:spcAft>
                <a:spcPts val="0"/>
              </a:spcAft>
              <a:buNone/>
            </a:pPr>
            <a:r>
              <a:rPr lang="en" sz="1200" dirty="0">
                <a:solidFill>
                  <a:schemeClr val="dk1"/>
                </a:solidFill>
                <a:highlight>
                  <a:srgbClr val="FFFFFF"/>
                </a:highlight>
              </a:rPr>
              <a:t>In 1912, Page's fortune grew even bigger.  Elan Orcutt No. 1 was an oil well that produced a lot of oil! This made Charles Page a very wealthy man. The Children's Home was growing and needed more space. Because of his added wealth, Mr. Page was able to make plans to build a second and larger dormitory. </a:t>
            </a:r>
            <a:endParaRPr sz="1200" dirty="0">
              <a:solidFill>
                <a:schemeClr val="dk1"/>
              </a:solidFill>
              <a:highlight>
                <a:srgbClr val="FFFFFF"/>
              </a:highlight>
            </a:endParaRPr>
          </a:p>
          <a:p>
            <a:pPr marL="0" lvl="0" indent="0" algn="l" rtl="0">
              <a:spcBef>
                <a:spcPts val="0"/>
              </a:spcBef>
              <a:spcAft>
                <a:spcPts val="0"/>
              </a:spcAft>
              <a:buNone/>
            </a:pPr>
            <a:endParaRPr sz="1200" dirty="0">
              <a:solidFill>
                <a:schemeClr val="dk1"/>
              </a:solidFill>
              <a:highlight>
                <a:srgbClr val="FFFFFF"/>
              </a:highlight>
            </a:endParaRPr>
          </a:p>
          <a:p>
            <a:pPr marL="0" lvl="0" indent="0" algn="l" rtl="0">
              <a:spcBef>
                <a:spcPts val="0"/>
              </a:spcBef>
              <a:spcAft>
                <a:spcPts val="0"/>
              </a:spcAft>
              <a:buNone/>
            </a:pPr>
            <a:endParaRPr sz="1200" dirty="0">
              <a:solidFill>
                <a:schemeClr val="dk1"/>
              </a:solidFill>
              <a:highlight>
                <a:srgbClr val="FFFFFF"/>
              </a:highlight>
            </a:endParaRPr>
          </a:p>
          <a:p>
            <a:pPr marL="0" lvl="0" indent="0" algn="l" rtl="0">
              <a:spcBef>
                <a:spcPts val="0"/>
              </a:spcBef>
              <a:spcAft>
                <a:spcPts val="0"/>
              </a:spcAft>
              <a:buNone/>
            </a:pPr>
            <a:endParaRPr sz="1200" dirty="0">
              <a:solidFill>
                <a:schemeClr val="dk1"/>
              </a:solidFill>
              <a:highlight>
                <a:srgbClr val="FFFFFF"/>
              </a:highlight>
            </a:endParaRPr>
          </a:p>
          <a:p>
            <a:pPr marL="0" lvl="0" indent="0" algn="l" rtl="0">
              <a:spcBef>
                <a:spcPts val="0"/>
              </a:spcBef>
              <a:spcAft>
                <a:spcPts val="0"/>
              </a:spcAft>
              <a:buNone/>
            </a:pPr>
            <a:r>
              <a:rPr lang="en" b="1" dirty="0">
                <a:latin typeface="Roboto"/>
                <a:ea typeface="Roboto"/>
                <a:cs typeface="Roboto"/>
                <a:sym typeface="Roboto"/>
              </a:rPr>
              <a:t>What kind of informational text is this?  (There is more than one answer.  Defend your answer.)</a:t>
            </a:r>
            <a:endParaRPr b="1" dirty="0">
              <a:latin typeface="Roboto"/>
              <a:ea typeface="Roboto"/>
              <a:cs typeface="Roboto"/>
              <a:sym typeface="Roboto"/>
            </a:endParaRPr>
          </a:p>
          <a:p>
            <a:pPr marL="457200" lvl="0" indent="-317500" algn="l" rtl="0">
              <a:spcBef>
                <a:spcPts val="0"/>
              </a:spcBef>
              <a:spcAft>
                <a:spcPts val="0"/>
              </a:spcAft>
              <a:buSzPts val="1400"/>
              <a:buFont typeface="Roboto"/>
              <a:buAutoNum type="alphaLcPeriod"/>
            </a:pPr>
            <a:r>
              <a:rPr lang="en" dirty="0">
                <a:latin typeface="Roboto"/>
                <a:ea typeface="Roboto"/>
                <a:cs typeface="Roboto"/>
                <a:sym typeface="Roboto"/>
              </a:rPr>
              <a:t>Descriptive			</a:t>
            </a:r>
            <a:r>
              <a:rPr lang="en" dirty="0" smtClean="0">
                <a:latin typeface="Roboto"/>
                <a:ea typeface="Roboto"/>
                <a:cs typeface="Roboto"/>
                <a:sym typeface="Roboto"/>
              </a:rPr>
              <a:t>c</a:t>
            </a:r>
            <a:r>
              <a:rPr lang="en" dirty="0">
                <a:latin typeface="Roboto"/>
                <a:ea typeface="Roboto"/>
                <a:cs typeface="Roboto"/>
                <a:sym typeface="Roboto"/>
              </a:rPr>
              <a:t>. Problem and Solution</a:t>
            </a:r>
            <a:endParaRPr dirty="0">
              <a:latin typeface="Roboto"/>
              <a:ea typeface="Roboto"/>
              <a:cs typeface="Roboto"/>
              <a:sym typeface="Roboto"/>
            </a:endParaRPr>
          </a:p>
          <a:p>
            <a:pPr marL="457200" lvl="0" indent="-317500" algn="l" rtl="0">
              <a:spcBef>
                <a:spcPts val="0"/>
              </a:spcBef>
              <a:spcAft>
                <a:spcPts val="0"/>
              </a:spcAft>
              <a:buSzPts val="1400"/>
              <a:buFont typeface="Roboto"/>
              <a:buAutoNum type="alphaLcPeriod"/>
            </a:pPr>
            <a:r>
              <a:rPr lang="en" dirty="0">
                <a:latin typeface="Roboto"/>
                <a:ea typeface="Roboto"/>
                <a:cs typeface="Roboto"/>
                <a:sym typeface="Roboto"/>
              </a:rPr>
              <a:t>Compare and contrast		d. Cause and effect</a:t>
            </a:r>
            <a:endParaRPr b="1" dirty="0">
              <a:latin typeface="Roboto"/>
              <a:ea typeface="Roboto"/>
              <a:cs typeface="Roboto"/>
              <a:sym typeface="Roboto"/>
            </a:endParaRPr>
          </a:p>
          <a:p>
            <a:pPr marL="0" lvl="0" indent="0" algn="l" rtl="0">
              <a:spcBef>
                <a:spcPts val="0"/>
              </a:spcBef>
              <a:spcAft>
                <a:spcPts val="0"/>
              </a:spcAft>
              <a:buClr>
                <a:schemeClr val="dk1"/>
              </a:buClr>
              <a:buSzPts val="1100"/>
              <a:buFont typeface="Arial"/>
              <a:buNone/>
            </a:pPr>
            <a:endParaRPr sz="1200" dirty="0">
              <a:solidFill>
                <a:schemeClr val="dk1"/>
              </a:solidFill>
              <a:highlight>
                <a:srgbClr val="FFFFFF"/>
              </a:highlight>
            </a:endParaRPr>
          </a:p>
          <a:p>
            <a:pPr marL="0" lvl="0" indent="0" algn="l" rtl="0">
              <a:spcBef>
                <a:spcPts val="0"/>
              </a:spcBef>
              <a:spcAft>
                <a:spcPts val="0"/>
              </a:spcAft>
              <a:buNone/>
            </a:pP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175"/>
        <p:cNvGrpSpPr/>
        <p:nvPr/>
      </p:nvGrpSpPr>
      <p:grpSpPr>
        <a:xfrm>
          <a:off x="0" y="0"/>
          <a:ext cx="0" cy="0"/>
          <a:chOff x="0" y="0"/>
          <a:chExt cx="0" cy="0"/>
        </a:xfrm>
      </p:grpSpPr>
      <p:pic>
        <p:nvPicPr>
          <p:cNvPr id="176" name="Google Shape;176;p25"/>
          <p:cNvPicPr preferRelativeResize="0"/>
          <p:nvPr/>
        </p:nvPicPr>
        <p:blipFill rotWithShape="1">
          <a:blip r:embed="rId3">
            <a:alphaModFix/>
          </a:blip>
          <a:srcRect t="60663"/>
          <a:stretch/>
        </p:blipFill>
        <p:spPr>
          <a:xfrm>
            <a:off x="0" y="2574324"/>
            <a:ext cx="9143999" cy="2569200"/>
          </a:xfrm>
          <a:prstGeom prst="rect">
            <a:avLst/>
          </a:prstGeom>
          <a:noFill/>
          <a:ln>
            <a:noFill/>
          </a:ln>
        </p:spPr>
      </p:pic>
      <p:sp>
        <p:nvSpPr>
          <p:cNvPr id="177" name="Google Shape;177;p25"/>
          <p:cNvSpPr/>
          <p:nvPr/>
        </p:nvSpPr>
        <p:spPr>
          <a:xfrm>
            <a:off x="0" y="0"/>
            <a:ext cx="9144000" cy="2569200"/>
          </a:xfrm>
          <a:prstGeom prst="rect">
            <a:avLst/>
          </a:prstGeom>
          <a:solidFill>
            <a:srgbClr val="B7E1CD"/>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8" name="Google Shape;178;p25"/>
          <p:cNvSpPr/>
          <p:nvPr/>
        </p:nvSpPr>
        <p:spPr>
          <a:xfrm rot="-5640584">
            <a:off x="2797939" y="-604879"/>
            <a:ext cx="4195871" cy="6287459"/>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9" name="Google Shape;179;p25"/>
          <p:cNvSpPr txBox="1"/>
          <p:nvPr/>
        </p:nvSpPr>
        <p:spPr>
          <a:xfrm rot="-255262">
            <a:off x="1922082" y="719616"/>
            <a:ext cx="6074037" cy="3478526"/>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b="1" dirty="0">
                <a:solidFill>
                  <a:schemeClr val="dk1"/>
                </a:solidFill>
                <a:highlight>
                  <a:srgbClr val="FFFFFF"/>
                </a:highlight>
              </a:rPr>
              <a:t>A New Dormitory</a:t>
            </a:r>
            <a:endParaRPr sz="1200" b="1" dirty="0">
              <a:solidFill>
                <a:schemeClr val="dk1"/>
              </a:solidFill>
              <a:highlight>
                <a:srgbClr val="FFFFFF"/>
              </a:highlight>
            </a:endParaRPr>
          </a:p>
          <a:p>
            <a:pPr marL="0" lvl="0" indent="0" algn="l" rtl="0">
              <a:spcBef>
                <a:spcPts val="0"/>
              </a:spcBef>
              <a:spcAft>
                <a:spcPts val="0"/>
              </a:spcAft>
              <a:buNone/>
            </a:pPr>
            <a:endParaRPr sz="1200" dirty="0">
              <a:solidFill>
                <a:schemeClr val="dk1"/>
              </a:solidFill>
              <a:highlight>
                <a:srgbClr val="FFFFFF"/>
              </a:highlight>
            </a:endParaRPr>
          </a:p>
          <a:p>
            <a:pPr marL="0" lvl="0" indent="0" algn="l" rtl="0">
              <a:spcBef>
                <a:spcPts val="0"/>
              </a:spcBef>
              <a:spcAft>
                <a:spcPts val="0"/>
              </a:spcAft>
              <a:buClr>
                <a:schemeClr val="dk1"/>
              </a:buClr>
              <a:buSzPts val="1100"/>
              <a:buFont typeface="Arial"/>
              <a:buNone/>
            </a:pPr>
            <a:r>
              <a:rPr lang="en" sz="1200" dirty="0">
                <a:solidFill>
                  <a:schemeClr val="dk1"/>
                </a:solidFill>
                <a:highlight>
                  <a:schemeClr val="lt1"/>
                </a:highlight>
              </a:rPr>
              <a:t>Mr. Page was very thoughtful about his plans. He wanted the children at the home to have a nice place to live. Consequently, the new dormitory featured a marble staircase, multiple fireplaces, wrap-around porches, and a playground. A large living room and dining room were on the first floor. The second floor held a library, study hall, small meeting room, and the boys' wing. The third floor housed the girls, while the fourth floor was reserved for all children under the age of six.</a:t>
            </a:r>
            <a:endParaRPr sz="1200" dirty="0">
              <a:solidFill>
                <a:schemeClr val="dk1"/>
              </a:solidFill>
              <a:highlight>
                <a:srgbClr val="FFFFFF"/>
              </a:highlight>
            </a:endParaRPr>
          </a:p>
          <a:p>
            <a:pPr marL="0" lvl="0" indent="0" algn="l" rtl="0">
              <a:spcBef>
                <a:spcPts val="0"/>
              </a:spcBef>
              <a:spcAft>
                <a:spcPts val="0"/>
              </a:spcAft>
              <a:buNone/>
            </a:pPr>
            <a:endParaRPr sz="1200" dirty="0">
              <a:solidFill>
                <a:schemeClr val="dk1"/>
              </a:solidFill>
              <a:highlight>
                <a:srgbClr val="FFFFFF"/>
              </a:highlight>
            </a:endParaRPr>
          </a:p>
          <a:p>
            <a:pPr marL="0" lvl="0" indent="0" algn="l" rtl="0">
              <a:spcBef>
                <a:spcPts val="0"/>
              </a:spcBef>
              <a:spcAft>
                <a:spcPts val="0"/>
              </a:spcAft>
              <a:buNone/>
            </a:pPr>
            <a:endParaRPr sz="1200" dirty="0">
              <a:solidFill>
                <a:schemeClr val="dk1"/>
              </a:solidFill>
              <a:highlight>
                <a:srgbClr val="FFFFFF"/>
              </a:highlight>
            </a:endParaRPr>
          </a:p>
          <a:p>
            <a:pPr marL="0" lvl="0" indent="0" algn="l" rtl="0">
              <a:spcBef>
                <a:spcPts val="0"/>
              </a:spcBef>
              <a:spcAft>
                <a:spcPts val="0"/>
              </a:spcAft>
              <a:buNone/>
            </a:pPr>
            <a:endParaRPr sz="1200" dirty="0">
              <a:solidFill>
                <a:schemeClr val="dk1"/>
              </a:solidFill>
              <a:highlight>
                <a:srgbClr val="FFFFFF"/>
              </a:highlight>
            </a:endParaRPr>
          </a:p>
          <a:p>
            <a:pPr marL="0" lvl="0" indent="0" algn="l" rtl="0">
              <a:spcBef>
                <a:spcPts val="0"/>
              </a:spcBef>
              <a:spcAft>
                <a:spcPts val="0"/>
              </a:spcAft>
              <a:buNone/>
            </a:pPr>
            <a:r>
              <a:rPr lang="en" b="1" dirty="0">
                <a:latin typeface="Roboto"/>
                <a:ea typeface="Roboto"/>
                <a:cs typeface="Roboto"/>
                <a:sym typeface="Roboto"/>
              </a:rPr>
              <a:t>What kind of informational text is this?  (There is more than one answer.  Defend your answer.)</a:t>
            </a:r>
            <a:endParaRPr b="1" dirty="0">
              <a:latin typeface="Roboto"/>
              <a:ea typeface="Roboto"/>
              <a:cs typeface="Roboto"/>
              <a:sym typeface="Roboto"/>
            </a:endParaRPr>
          </a:p>
          <a:p>
            <a:pPr marL="457200" lvl="0" indent="-317500" algn="l" rtl="0">
              <a:spcBef>
                <a:spcPts val="0"/>
              </a:spcBef>
              <a:spcAft>
                <a:spcPts val="0"/>
              </a:spcAft>
              <a:buSzPts val="1400"/>
              <a:buFont typeface="Roboto"/>
              <a:buAutoNum type="alphaLcPeriod"/>
            </a:pPr>
            <a:r>
              <a:rPr lang="en" dirty="0">
                <a:latin typeface="Roboto"/>
                <a:ea typeface="Roboto"/>
                <a:cs typeface="Roboto"/>
                <a:sym typeface="Roboto"/>
              </a:rPr>
              <a:t>Descriptive			</a:t>
            </a:r>
            <a:r>
              <a:rPr lang="en" dirty="0" smtClean="0">
                <a:latin typeface="Roboto"/>
                <a:ea typeface="Roboto"/>
                <a:cs typeface="Roboto"/>
                <a:sym typeface="Roboto"/>
              </a:rPr>
              <a:t>c</a:t>
            </a:r>
            <a:r>
              <a:rPr lang="en" dirty="0">
                <a:latin typeface="Roboto"/>
                <a:ea typeface="Roboto"/>
                <a:cs typeface="Roboto"/>
                <a:sym typeface="Roboto"/>
              </a:rPr>
              <a:t>. Problem and Solution</a:t>
            </a:r>
            <a:endParaRPr dirty="0">
              <a:latin typeface="Roboto"/>
              <a:ea typeface="Roboto"/>
              <a:cs typeface="Roboto"/>
              <a:sym typeface="Roboto"/>
            </a:endParaRPr>
          </a:p>
          <a:p>
            <a:pPr marL="457200" lvl="0" indent="-317500" algn="l" rtl="0">
              <a:spcBef>
                <a:spcPts val="0"/>
              </a:spcBef>
              <a:spcAft>
                <a:spcPts val="0"/>
              </a:spcAft>
              <a:buSzPts val="1400"/>
              <a:buFont typeface="Roboto"/>
              <a:buAutoNum type="alphaLcPeriod"/>
            </a:pPr>
            <a:r>
              <a:rPr lang="en" dirty="0">
                <a:latin typeface="Roboto"/>
                <a:ea typeface="Roboto"/>
                <a:cs typeface="Roboto"/>
                <a:sym typeface="Roboto"/>
              </a:rPr>
              <a:t>Compare and contrast		d. Cause and effect</a:t>
            </a:r>
            <a:endParaRPr b="1" dirty="0">
              <a:latin typeface="Roboto"/>
              <a:ea typeface="Roboto"/>
              <a:cs typeface="Roboto"/>
              <a:sym typeface="Roboto"/>
            </a:endParaRPr>
          </a:p>
          <a:p>
            <a:pPr marL="0" lvl="0" indent="0" algn="l" rtl="0">
              <a:spcBef>
                <a:spcPts val="0"/>
              </a:spcBef>
              <a:spcAft>
                <a:spcPts val="0"/>
              </a:spcAft>
              <a:buClr>
                <a:schemeClr val="dk1"/>
              </a:buClr>
              <a:buSzPts val="1100"/>
              <a:buFont typeface="Arial"/>
              <a:buNone/>
            </a:pPr>
            <a:endParaRPr sz="1200" dirty="0">
              <a:solidFill>
                <a:schemeClr val="dk1"/>
              </a:solidFill>
              <a:highlight>
                <a:srgbClr val="FFFFFF"/>
              </a:highlight>
            </a:endParaRPr>
          </a:p>
          <a:p>
            <a:pPr marL="0" lvl="0" indent="0" algn="l" rtl="0">
              <a:spcBef>
                <a:spcPts val="0"/>
              </a:spcBef>
              <a:spcAft>
                <a:spcPts val="0"/>
              </a:spcAft>
              <a:buNone/>
            </a:pP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183"/>
        <p:cNvGrpSpPr/>
        <p:nvPr/>
      </p:nvGrpSpPr>
      <p:grpSpPr>
        <a:xfrm>
          <a:off x="0" y="0"/>
          <a:ext cx="0" cy="0"/>
          <a:chOff x="0" y="0"/>
          <a:chExt cx="0" cy="0"/>
        </a:xfrm>
      </p:grpSpPr>
      <p:pic>
        <p:nvPicPr>
          <p:cNvPr id="184" name="Google Shape;184;p26"/>
          <p:cNvPicPr preferRelativeResize="0"/>
          <p:nvPr/>
        </p:nvPicPr>
        <p:blipFill rotWithShape="1">
          <a:blip r:embed="rId3">
            <a:alphaModFix/>
          </a:blip>
          <a:srcRect t="60663"/>
          <a:stretch/>
        </p:blipFill>
        <p:spPr>
          <a:xfrm>
            <a:off x="0" y="2574324"/>
            <a:ext cx="9143999" cy="2569200"/>
          </a:xfrm>
          <a:prstGeom prst="rect">
            <a:avLst/>
          </a:prstGeom>
          <a:noFill/>
          <a:ln>
            <a:noFill/>
          </a:ln>
        </p:spPr>
      </p:pic>
      <p:sp>
        <p:nvSpPr>
          <p:cNvPr id="185" name="Google Shape;185;p26"/>
          <p:cNvSpPr/>
          <p:nvPr/>
        </p:nvSpPr>
        <p:spPr>
          <a:xfrm>
            <a:off x="0" y="0"/>
            <a:ext cx="9144000" cy="2569200"/>
          </a:xfrm>
          <a:prstGeom prst="rect">
            <a:avLst/>
          </a:pr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6" name="Google Shape;186;p26"/>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87" name="Google Shape;187;p26"/>
          <p:cNvSpPr/>
          <p:nvPr/>
        </p:nvSpPr>
        <p:spPr>
          <a:xfrm rot="-248102">
            <a:off x="1508201" y="768311"/>
            <a:ext cx="6394646" cy="3779629"/>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26"/>
          <p:cNvSpPr txBox="1"/>
          <p:nvPr/>
        </p:nvSpPr>
        <p:spPr>
          <a:xfrm rot="-262926">
            <a:off x="1791578" y="1071134"/>
            <a:ext cx="5873771" cy="3144173"/>
          </a:xfrm>
          <a:prstGeom prst="rect">
            <a:avLst/>
          </a:prstGeom>
          <a:noFill/>
          <a:ln>
            <a:noFill/>
          </a:ln>
        </p:spPr>
        <p:txBody>
          <a:bodyPr spcFirstLastPara="1" wrap="square" lIns="91425" tIns="91425" rIns="91425" bIns="91425" anchor="t" anchorCtr="0">
            <a:spAutoFit/>
          </a:bodyPr>
          <a:lstStyle/>
          <a:p>
            <a:pPr marL="0" lvl="0" indent="0" algn="l" rtl="0">
              <a:lnSpc>
                <a:spcPct val="114999"/>
              </a:lnSpc>
              <a:spcBef>
                <a:spcPts val="0"/>
              </a:spcBef>
              <a:spcAft>
                <a:spcPts val="0"/>
              </a:spcAft>
              <a:buNone/>
            </a:pPr>
            <a:r>
              <a:rPr lang="en" sz="1200" b="1" dirty="0">
                <a:solidFill>
                  <a:schemeClr val="dk1"/>
                </a:solidFill>
                <a:latin typeface="Times New Roman"/>
                <a:ea typeface="Times New Roman"/>
                <a:cs typeface="Times New Roman"/>
                <a:sym typeface="Times New Roman"/>
              </a:rPr>
              <a:t>Doing Good For Kids</a:t>
            </a:r>
            <a:endParaRPr sz="1200" b="1" dirty="0">
              <a:solidFill>
                <a:schemeClr val="dk1"/>
              </a:solidFill>
              <a:latin typeface="Times New Roman"/>
              <a:ea typeface="Times New Roman"/>
              <a:cs typeface="Times New Roman"/>
              <a:sym typeface="Times New Roman"/>
            </a:endParaRPr>
          </a:p>
          <a:p>
            <a:pPr marL="0" lvl="0" indent="0" algn="l" rtl="0">
              <a:lnSpc>
                <a:spcPct val="114999"/>
              </a:lnSpc>
              <a:spcBef>
                <a:spcPts val="1000"/>
              </a:spcBef>
              <a:spcAft>
                <a:spcPts val="0"/>
              </a:spcAft>
              <a:buNone/>
            </a:pPr>
            <a:r>
              <a:rPr lang="en" sz="1200" dirty="0">
                <a:solidFill>
                  <a:schemeClr val="dk1"/>
                </a:solidFill>
                <a:latin typeface="Times New Roman"/>
                <a:ea typeface="Times New Roman"/>
                <a:cs typeface="Times New Roman"/>
                <a:sym typeface="Times New Roman"/>
              </a:rPr>
              <a:t>More than 100 children soon lived at the home.  Page wanted "his kids" to have opportunities like kids in other families. Here are a few examples of this: </a:t>
            </a:r>
            <a:endParaRPr sz="1200" dirty="0">
              <a:solidFill>
                <a:schemeClr val="dk1"/>
              </a:solidFill>
              <a:latin typeface="Times New Roman"/>
              <a:ea typeface="Times New Roman"/>
              <a:cs typeface="Times New Roman"/>
              <a:sym typeface="Times New Roman"/>
            </a:endParaRPr>
          </a:p>
          <a:p>
            <a:pPr marL="0" lvl="0" indent="0" algn="l" rtl="0">
              <a:lnSpc>
                <a:spcPct val="114999"/>
              </a:lnSpc>
              <a:spcBef>
                <a:spcPts val="1000"/>
              </a:spcBef>
              <a:spcAft>
                <a:spcPts val="0"/>
              </a:spcAft>
              <a:buNone/>
            </a:pPr>
            <a:r>
              <a:rPr lang="en" sz="1200" dirty="0">
                <a:solidFill>
                  <a:schemeClr val="dk1"/>
                </a:solidFill>
                <a:latin typeface="Times New Roman"/>
                <a:ea typeface="Times New Roman"/>
                <a:cs typeface="Times New Roman"/>
                <a:sym typeface="Times New Roman"/>
              </a:rPr>
              <a:t>In 1915, older students went to World's Fair in San Francisco with Mr. Page and his family. </a:t>
            </a:r>
            <a:endParaRPr sz="1200" dirty="0">
              <a:solidFill>
                <a:schemeClr val="dk1"/>
              </a:solidFill>
              <a:latin typeface="Times New Roman"/>
              <a:ea typeface="Times New Roman"/>
              <a:cs typeface="Times New Roman"/>
              <a:sym typeface="Times New Roman"/>
            </a:endParaRPr>
          </a:p>
          <a:p>
            <a:pPr marL="0" lvl="0" indent="0" algn="l" rtl="0">
              <a:lnSpc>
                <a:spcPct val="114999"/>
              </a:lnSpc>
              <a:spcBef>
                <a:spcPts val="1000"/>
              </a:spcBef>
              <a:spcAft>
                <a:spcPts val="0"/>
              </a:spcAft>
              <a:buNone/>
            </a:pPr>
            <a:r>
              <a:rPr lang="en" sz="1200" dirty="0">
                <a:solidFill>
                  <a:schemeClr val="dk1"/>
                </a:solidFill>
                <a:latin typeface="Times New Roman"/>
                <a:ea typeface="Times New Roman"/>
                <a:cs typeface="Times New Roman"/>
                <a:sym typeface="Times New Roman"/>
              </a:rPr>
              <a:t>He provided them with music lessons.  </a:t>
            </a:r>
            <a:endParaRPr sz="1200" dirty="0">
              <a:solidFill>
                <a:schemeClr val="dk1"/>
              </a:solidFill>
              <a:latin typeface="Times New Roman"/>
              <a:ea typeface="Times New Roman"/>
              <a:cs typeface="Times New Roman"/>
              <a:sym typeface="Times New Roman"/>
            </a:endParaRPr>
          </a:p>
          <a:p>
            <a:pPr marL="0" lvl="0" indent="0" algn="l" rtl="0">
              <a:lnSpc>
                <a:spcPct val="114999"/>
              </a:lnSpc>
              <a:spcBef>
                <a:spcPts val="1000"/>
              </a:spcBef>
              <a:spcAft>
                <a:spcPts val="0"/>
              </a:spcAft>
              <a:buNone/>
            </a:pPr>
            <a:r>
              <a:rPr lang="en" sz="1200" dirty="0">
                <a:solidFill>
                  <a:schemeClr val="dk1"/>
                </a:solidFill>
                <a:latin typeface="Times New Roman"/>
                <a:ea typeface="Times New Roman"/>
                <a:cs typeface="Times New Roman"/>
                <a:sym typeface="Times New Roman"/>
              </a:rPr>
              <a:t>The Children's Home had its own sports teams. Mr. Page even paid for college tuition for students who wanted to go to college.  </a:t>
            </a:r>
            <a:endParaRPr sz="1200" dirty="0">
              <a:solidFill>
                <a:schemeClr val="dk1"/>
              </a:solidFill>
              <a:latin typeface="Times New Roman"/>
              <a:ea typeface="Times New Roman"/>
              <a:cs typeface="Times New Roman"/>
              <a:sym typeface="Times New Roman"/>
            </a:endParaRPr>
          </a:p>
          <a:p>
            <a:pPr marL="0" lvl="0" indent="0" algn="l" rtl="0">
              <a:spcBef>
                <a:spcPts val="1000"/>
              </a:spcBef>
              <a:spcAft>
                <a:spcPts val="0"/>
              </a:spcAft>
              <a:buNone/>
            </a:pPr>
            <a:r>
              <a:rPr lang="en" b="1" dirty="0">
                <a:solidFill>
                  <a:schemeClr val="dk1"/>
                </a:solidFill>
                <a:latin typeface="Roboto"/>
                <a:ea typeface="Roboto"/>
                <a:cs typeface="Roboto"/>
                <a:sym typeface="Roboto"/>
              </a:rPr>
              <a:t>What kind of informational text is this?  </a:t>
            </a:r>
            <a:endParaRPr b="1"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Descriptive			</a:t>
            </a:r>
            <a:r>
              <a:rPr lang="en" dirty="0" smtClean="0">
                <a:solidFill>
                  <a:schemeClr val="dk1"/>
                </a:solidFill>
                <a:latin typeface="Roboto"/>
                <a:ea typeface="Roboto"/>
                <a:cs typeface="Roboto"/>
                <a:sym typeface="Roboto"/>
              </a:rPr>
              <a:t>c</a:t>
            </a:r>
            <a:r>
              <a:rPr lang="en" dirty="0">
                <a:solidFill>
                  <a:schemeClr val="dk1"/>
                </a:solidFill>
                <a:latin typeface="Roboto"/>
                <a:ea typeface="Roboto"/>
                <a:cs typeface="Roboto"/>
                <a:sym typeface="Roboto"/>
              </a:rPr>
              <a:t>. Problem and Solution</a:t>
            </a:r>
            <a:endParaRPr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Compare and contrast		d. Cause and effect</a:t>
            </a:r>
            <a:endParaRPr sz="1200" dirty="0">
              <a:solidFill>
                <a:schemeClr val="dk1"/>
              </a:solidFill>
              <a:latin typeface="Times New Roman"/>
              <a:ea typeface="Times New Roman"/>
              <a:cs typeface="Times New Roman"/>
              <a:sym typeface="Times New Roman"/>
            </a:endParaRPr>
          </a:p>
          <a:p>
            <a:pPr marL="0" lvl="0" indent="0" algn="l" rtl="0">
              <a:lnSpc>
                <a:spcPct val="114999"/>
              </a:lnSpc>
              <a:spcBef>
                <a:spcPts val="0"/>
              </a:spcBef>
              <a:spcAft>
                <a:spcPts val="1000"/>
              </a:spcAft>
              <a:buClr>
                <a:schemeClr val="dk1"/>
              </a:buClr>
              <a:buSzPts val="1100"/>
              <a:buFont typeface="Arial"/>
              <a:buNone/>
            </a:pPr>
            <a:endParaRPr sz="1200" dirty="0">
              <a:solidFill>
                <a:schemeClr val="dk1"/>
              </a:solidFill>
              <a:latin typeface="Times New Roman"/>
              <a:ea typeface="Times New Roman"/>
              <a:cs typeface="Times New Roman"/>
              <a:sym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192"/>
        <p:cNvGrpSpPr/>
        <p:nvPr/>
      </p:nvGrpSpPr>
      <p:grpSpPr>
        <a:xfrm>
          <a:off x="0" y="0"/>
          <a:ext cx="0" cy="0"/>
          <a:chOff x="0" y="0"/>
          <a:chExt cx="0" cy="0"/>
        </a:xfrm>
      </p:grpSpPr>
      <p:pic>
        <p:nvPicPr>
          <p:cNvPr id="193" name="Google Shape;193;p27"/>
          <p:cNvPicPr preferRelativeResize="0"/>
          <p:nvPr/>
        </p:nvPicPr>
        <p:blipFill rotWithShape="1">
          <a:blip r:embed="rId3">
            <a:alphaModFix/>
          </a:blip>
          <a:srcRect t="60663"/>
          <a:stretch/>
        </p:blipFill>
        <p:spPr>
          <a:xfrm>
            <a:off x="0" y="2574324"/>
            <a:ext cx="9143999" cy="2569200"/>
          </a:xfrm>
          <a:prstGeom prst="rect">
            <a:avLst/>
          </a:prstGeom>
          <a:noFill/>
          <a:ln>
            <a:noFill/>
          </a:ln>
        </p:spPr>
      </p:pic>
      <p:sp>
        <p:nvSpPr>
          <p:cNvPr id="194" name="Google Shape;194;p27"/>
          <p:cNvSpPr/>
          <p:nvPr/>
        </p:nvSpPr>
        <p:spPr>
          <a:xfrm>
            <a:off x="0" y="0"/>
            <a:ext cx="9144000" cy="2569200"/>
          </a:xfrm>
          <a:prstGeom prst="rect">
            <a:avLst/>
          </a:pr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27"/>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96" name="Google Shape;196;p27"/>
          <p:cNvSpPr/>
          <p:nvPr/>
        </p:nvSpPr>
        <p:spPr>
          <a:xfrm rot="-248102">
            <a:off x="1508201" y="607961"/>
            <a:ext cx="6394646" cy="3779629"/>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7" name="Google Shape;197;p27"/>
          <p:cNvSpPr txBox="1"/>
          <p:nvPr/>
        </p:nvSpPr>
        <p:spPr>
          <a:xfrm rot="-262926">
            <a:off x="1728553" y="849666"/>
            <a:ext cx="5873771" cy="2763559"/>
          </a:xfrm>
          <a:prstGeom prst="rect">
            <a:avLst/>
          </a:prstGeom>
          <a:noFill/>
          <a:ln>
            <a:noFill/>
          </a:ln>
        </p:spPr>
        <p:txBody>
          <a:bodyPr spcFirstLastPara="1" wrap="square" lIns="91425" tIns="91425" rIns="91425" bIns="91425" anchor="t" anchorCtr="0">
            <a:spAutoFit/>
          </a:bodyPr>
          <a:lstStyle/>
          <a:p>
            <a:pPr marL="0" lvl="0" indent="0" algn="l" rtl="0">
              <a:lnSpc>
                <a:spcPct val="114999"/>
              </a:lnSpc>
              <a:spcBef>
                <a:spcPts val="0"/>
              </a:spcBef>
              <a:spcAft>
                <a:spcPts val="0"/>
              </a:spcAft>
              <a:buNone/>
            </a:pPr>
            <a:r>
              <a:rPr lang="en" sz="1100" b="1" dirty="0">
                <a:solidFill>
                  <a:schemeClr val="dk1"/>
                </a:solidFill>
                <a:highlight>
                  <a:srgbClr val="FFFFFF"/>
                </a:highlight>
              </a:rPr>
              <a:t>Thoughtful Choices</a:t>
            </a:r>
            <a:endParaRPr sz="1100" b="1" dirty="0">
              <a:solidFill>
                <a:schemeClr val="dk1"/>
              </a:solidFill>
              <a:highlight>
                <a:srgbClr val="FFFFFF"/>
              </a:highlight>
            </a:endParaRPr>
          </a:p>
          <a:p>
            <a:pPr marL="0" lvl="0" indent="0" algn="l" rtl="0">
              <a:lnSpc>
                <a:spcPct val="114999"/>
              </a:lnSpc>
              <a:spcBef>
                <a:spcPts val="1000"/>
              </a:spcBef>
              <a:spcAft>
                <a:spcPts val="0"/>
              </a:spcAft>
              <a:buNone/>
            </a:pPr>
            <a:r>
              <a:rPr lang="en" sz="1100" dirty="0">
                <a:solidFill>
                  <a:schemeClr val="dk1"/>
                </a:solidFill>
                <a:highlight>
                  <a:srgbClr val="FFFFFF"/>
                </a:highlight>
              </a:rPr>
              <a:t>In addition to investing in the lives of children,Mr. Page also established a Widow’s Colony (now called the Family Village). He had cottages built so women and children needing homes would have a place to live. But Mr. Page was not just charitably-minded. He also knew that to provide continual support for the Children's Home and the Widow’s Colony he would need to have successful businesses that would pay for the charities to keep going. </a:t>
            </a:r>
            <a:endParaRPr sz="1100" dirty="0">
              <a:solidFill>
                <a:schemeClr val="dk1"/>
              </a:solidFill>
              <a:highlight>
                <a:srgbClr val="FFFFFF"/>
              </a:highlight>
            </a:endParaRPr>
          </a:p>
          <a:p>
            <a:pPr marL="0" lvl="0" indent="0" algn="l" rtl="0">
              <a:lnSpc>
                <a:spcPct val="114999"/>
              </a:lnSpc>
              <a:spcBef>
                <a:spcPts val="1000"/>
              </a:spcBef>
              <a:spcAft>
                <a:spcPts val="0"/>
              </a:spcAft>
              <a:buNone/>
            </a:pPr>
            <a:endParaRPr sz="1100" dirty="0">
              <a:solidFill>
                <a:schemeClr val="dk1"/>
              </a:solidFill>
              <a:highlight>
                <a:srgbClr val="FFFFFF"/>
              </a:highlight>
            </a:endParaRPr>
          </a:p>
          <a:p>
            <a:pPr marL="0" lvl="0" indent="0" algn="l" rtl="0">
              <a:spcBef>
                <a:spcPts val="1000"/>
              </a:spcBef>
              <a:spcAft>
                <a:spcPts val="0"/>
              </a:spcAft>
              <a:buNone/>
            </a:pPr>
            <a:r>
              <a:rPr lang="en" b="1" dirty="0">
                <a:solidFill>
                  <a:schemeClr val="dk1"/>
                </a:solidFill>
                <a:latin typeface="Roboto"/>
                <a:ea typeface="Roboto"/>
                <a:cs typeface="Roboto"/>
                <a:sym typeface="Roboto"/>
              </a:rPr>
              <a:t>What kind of informational text is this?  Defend your answer.</a:t>
            </a:r>
            <a:endParaRPr b="1"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Descriptive			</a:t>
            </a:r>
            <a:r>
              <a:rPr lang="en" dirty="0" smtClean="0">
                <a:solidFill>
                  <a:schemeClr val="dk1"/>
                </a:solidFill>
                <a:latin typeface="Roboto"/>
                <a:ea typeface="Roboto"/>
                <a:cs typeface="Roboto"/>
                <a:sym typeface="Roboto"/>
              </a:rPr>
              <a:t>c</a:t>
            </a:r>
            <a:r>
              <a:rPr lang="en" dirty="0">
                <a:solidFill>
                  <a:schemeClr val="dk1"/>
                </a:solidFill>
                <a:latin typeface="Roboto"/>
                <a:ea typeface="Roboto"/>
                <a:cs typeface="Roboto"/>
                <a:sym typeface="Roboto"/>
              </a:rPr>
              <a:t>. Problem and Solution</a:t>
            </a:r>
            <a:endParaRPr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Compare and contrast		d. Cause and effect</a:t>
            </a:r>
            <a:endParaRPr sz="1200" dirty="0">
              <a:solidFill>
                <a:schemeClr val="dk1"/>
              </a:solidFill>
              <a:latin typeface="Times New Roman"/>
              <a:ea typeface="Times New Roman"/>
              <a:cs typeface="Times New Roman"/>
              <a:sym typeface="Times New Roman"/>
            </a:endParaRPr>
          </a:p>
          <a:p>
            <a:pPr marL="0" lvl="0" indent="0" algn="l" rtl="0">
              <a:lnSpc>
                <a:spcPct val="114999"/>
              </a:lnSpc>
              <a:spcBef>
                <a:spcPts val="0"/>
              </a:spcBef>
              <a:spcAft>
                <a:spcPts val="1000"/>
              </a:spcAft>
              <a:buNone/>
            </a:pPr>
            <a:endParaRPr sz="1200" dirty="0">
              <a:solidFill>
                <a:schemeClr val="dk1"/>
              </a:solidFill>
              <a:latin typeface="Times New Roman"/>
              <a:ea typeface="Times New Roman"/>
              <a:cs typeface="Times New Roman"/>
              <a:sym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201"/>
        <p:cNvGrpSpPr/>
        <p:nvPr/>
      </p:nvGrpSpPr>
      <p:grpSpPr>
        <a:xfrm>
          <a:off x="0" y="0"/>
          <a:ext cx="0" cy="0"/>
          <a:chOff x="0" y="0"/>
          <a:chExt cx="0" cy="0"/>
        </a:xfrm>
      </p:grpSpPr>
      <p:pic>
        <p:nvPicPr>
          <p:cNvPr id="202" name="Google Shape;202;p28"/>
          <p:cNvPicPr preferRelativeResize="0"/>
          <p:nvPr/>
        </p:nvPicPr>
        <p:blipFill rotWithShape="1">
          <a:blip r:embed="rId3">
            <a:alphaModFix/>
          </a:blip>
          <a:srcRect t="60663"/>
          <a:stretch/>
        </p:blipFill>
        <p:spPr>
          <a:xfrm>
            <a:off x="0" y="2574324"/>
            <a:ext cx="9143999" cy="2569200"/>
          </a:xfrm>
          <a:prstGeom prst="rect">
            <a:avLst/>
          </a:prstGeom>
          <a:noFill/>
          <a:ln>
            <a:noFill/>
          </a:ln>
        </p:spPr>
      </p:pic>
      <p:sp>
        <p:nvSpPr>
          <p:cNvPr id="203" name="Google Shape;203;p28"/>
          <p:cNvSpPr/>
          <p:nvPr/>
        </p:nvSpPr>
        <p:spPr>
          <a:xfrm>
            <a:off x="0" y="0"/>
            <a:ext cx="9144000" cy="2569200"/>
          </a:xfrm>
          <a:prstGeom prst="rect">
            <a:avLst/>
          </a:pr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4" name="Google Shape;204;p28"/>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05" name="Google Shape;205;p28"/>
          <p:cNvSpPr/>
          <p:nvPr/>
        </p:nvSpPr>
        <p:spPr>
          <a:xfrm rot="-248102">
            <a:off x="1508201" y="607961"/>
            <a:ext cx="6394646" cy="3779629"/>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6" name="Google Shape;206;p28"/>
          <p:cNvSpPr txBox="1"/>
          <p:nvPr/>
        </p:nvSpPr>
        <p:spPr>
          <a:xfrm rot="-262926">
            <a:off x="1728553" y="849666"/>
            <a:ext cx="5873771" cy="2763559"/>
          </a:xfrm>
          <a:prstGeom prst="rect">
            <a:avLst/>
          </a:prstGeom>
          <a:noFill/>
          <a:ln>
            <a:noFill/>
          </a:ln>
        </p:spPr>
        <p:txBody>
          <a:bodyPr spcFirstLastPara="1" wrap="square" lIns="91425" tIns="91425" rIns="91425" bIns="91425" anchor="t" anchorCtr="0">
            <a:spAutoFit/>
          </a:bodyPr>
          <a:lstStyle/>
          <a:p>
            <a:pPr marL="0" lvl="0" indent="0" algn="l" rtl="0">
              <a:lnSpc>
                <a:spcPct val="114999"/>
              </a:lnSpc>
              <a:spcBef>
                <a:spcPts val="0"/>
              </a:spcBef>
              <a:spcAft>
                <a:spcPts val="0"/>
              </a:spcAft>
              <a:buNone/>
            </a:pPr>
            <a:r>
              <a:rPr lang="en" sz="1100" b="1" dirty="0">
                <a:solidFill>
                  <a:schemeClr val="dk1"/>
                </a:solidFill>
                <a:highlight>
                  <a:srgbClr val="FFFFFF"/>
                </a:highlight>
              </a:rPr>
              <a:t>More Thoughtful Choices</a:t>
            </a:r>
            <a:endParaRPr sz="1100" b="1" dirty="0">
              <a:solidFill>
                <a:schemeClr val="dk1"/>
              </a:solidFill>
              <a:highlight>
                <a:srgbClr val="FFFFFF"/>
              </a:highlight>
            </a:endParaRPr>
          </a:p>
          <a:p>
            <a:pPr marL="0" lvl="0" indent="0" algn="l" rtl="0">
              <a:lnSpc>
                <a:spcPct val="114999"/>
              </a:lnSpc>
              <a:spcBef>
                <a:spcPts val="1000"/>
              </a:spcBef>
              <a:spcAft>
                <a:spcPts val="0"/>
              </a:spcAft>
              <a:buClr>
                <a:schemeClr val="dk1"/>
              </a:buClr>
              <a:buSzPts val="1100"/>
              <a:buFont typeface="Arial"/>
              <a:buNone/>
            </a:pPr>
            <a:r>
              <a:rPr lang="en" sz="1100" dirty="0">
                <a:solidFill>
                  <a:schemeClr val="dk1"/>
                </a:solidFill>
                <a:highlight>
                  <a:schemeClr val="lt1"/>
                </a:highlight>
              </a:rPr>
              <a:t>Mr. Page made a lot of money in oil. But he also used his money to start other kinds of businesses. Having more than one kind of business investment helps when a business investment, like oil, isn't making as much money. There are often boom and bust cycles. Because Mr. Page knew this, he invested in many kinds of businesses to ensure he had money to continue his charities..</a:t>
            </a:r>
            <a:endParaRPr sz="1100" dirty="0">
              <a:solidFill>
                <a:schemeClr val="dk1"/>
              </a:solidFill>
              <a:highlight>
                <a:srgbClr val="FFFFFF"/>
              </a:highlight>
            </a:endParaRPr>
          </a:p>
          <a:p>
            <a:pPr marL="0" lvl="0" indent="0" algn="l" rtl="0">
              <a:lnSpc>
                <a:spcPct val="114999"/>
              </a:lnSpc>
              <a:spcBef>
                <a:spcPts val="1000"/>
              </a:spcBef>
              <a:spcAft>
                <a:spcPts val="0"/>
              </a:spcAft>
              <a:buNone/>
            </a:pPr>
            <a:endParaRPr sz="1100" dirty="0">
              <a:solidFill>
                <a:schemeClr val="dk1"/>
              </a:solidFill>
              <a:highlight>
                <a:srgbClr val="FFFFFF"/>
              </a:highlight>
            </a:endParaRPr>
          </a:p>
          <a:p>
            <a:pPr marL="0" lvl="0" indent="0" algn="l" rtl="0">
              <a:spcBef>
                <a:spcPts val="1000"/>
              </a:spcBef>
              <a:spcAft>
                <a:spcPts val="0"/>
              </a:spcAft>
              <a:buNone/>
            </a:pPr>
            <a:r>
              <a:rPr lang="en" b="1" dirty="0">
                <a:solidFill>
                  <a:schemeClr val="dk1"/>
                </a:solidFill>
                <a:latin typeface="Roboto"/>
                <a:ea typeface="Roboto"/>
                <a:cs typeface="Roboto"/>
                <a:sym typeface="Roboto"/>
              </a:rPr>
              <a:t>What kind of informational text is this? </a:t>
            </a:r>
            <a:endParaRPr b="1"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Descriptive			</a:t>
            </a:r>
            <a:r>
              <a:rPr lang="en" dirty="0" smtClean="0">
                <a:solidFill>
                  <a:schemeClr val="dk1"/>
                </a:solidFill>
                <a:latin typeface="Roboto"/>
                <a:ea typeface="Roboto"/>
                <a:cs typeface="Roboto"/>
                <a:sym typeface="Roboto"/>
              </a:rPr>
              <a:t>c</a:t>
            </a:r>
            <a:r>
              <a:rPr lang="en" dirty="0">
                <a:solidFill>
                  <a:schemeClr val="dk1"/>
                </a:solidFill>
                <a:latin typeface="Roboto"/>
                <a:ea typeface="Roboto"/>
                <a:cs typeface="Roboto"/>
                <a:sym typeface="Roboto"/>
              </a:rPr>
              <a:t>. Problem and Solution</a:t>
            </a:r>
            <a:endParaRPr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Compare and contrast		d. Cause and effect</a:t>
            </a:r>
            <a:endParaRPr sz="1200" dirty="0">
              <a:solidFill>
                <a:schemeClr val="dk1"/>
              </a:solidFill>
              <a:latin typeface="Times New Roman"/>
              <a:ea typeface="Times New Roman"/>
              <a:cs typeface="Times New Roman"/>
              <a:sym typeface="Times New Roman"/>
            </a:endParaRPr>
          </a:p>
          <a:p>
            <a:pPr marL="0" lvl="0" indent="0" algn="l" rtl="0">
              <a:lnSpc>
                <a:spcPct val="114999"/>
              </a:lnSpc>
              <a:spcBef>
                <a:spcPts val="0"/>
              </a:spcBef>
              <a:spcAft>
                <a:spcPts val="1000"/>
              </a:spcAft>
              <a:buNone/>
            </a:pPr>
            <a:endParaRPr sz="1200" dirty="0">
              <a:solidFill>
                <a:schemeClr val="dk1"/>
              </a:solidFill>
              <a:latin typeface="Times New Roman"/>
              <a:ea typeface="Times New Roman"/>
              <a:cs typeface="Times New Roman"/>
              <a:sym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210"/>
        <p:cNvGrpSpPr/>
        <p:nvPr/>
      </p:nvGrpSpPr>
      <p:grpSpPr>
        <a:xfrm>
          <a:off x="0" y="0"/>
          <a:ext cx="0" cy="0"/>
          <a:chOff x="0" y="0"/>
          <a:chExt cx="0" cy="0"/>
        </a:xfrm>
      </p:grpSpPr>
      <p:pic>
        <p:nvPicPr>
          <p:cNvPr id="211" name="Google Shape;211;p29"/>
          <p:cNvPicPr preferRelativeResize="0"/>
          <p:nvPr/>
        </p:nvPicPr>
        <p:blipFill rotWithShape="1">
          <a:blip r:embed="rId3">
            <a:alphaModFix/>
          </a:blip>
          <a:srcRect t="60663"/>
          <a:stretch/>
        </p:blipFill>
        <p:spPr>
          <a:xfrm>
            <a:off x="0" y="2574324"/>
            <a:ext cx="9143999" cy="2569200"/>
          </a:xfrm>
          <a:prstGeom prst="rect">
            <a:avLst/>
          </a:prstGeom>
          <a:noFill/>
          <a:ln>
            <a:noFill/>
          </a:ln>
        </p:spPr>
      </p:pic>
      <p:sp>
        <p:nvSpPr>
          <p:cNvPr id="212" name="Google Shape;212;p29"/>
          <p:cNvSpPr/>
          <p:nvPr/>
        </p:nvSpPr>
        <p:spPr>
          <a:xfrm>
            <a:off x="0" y="0"/>
            <a:ext cx="9144000" cy="2569200"/>
          </a:xfrm>
          <a:prstGeom prst="rect">
            <a:avLst/>
          </a:prstGeom>
          <a:solidFill>
            <a:srgbClr val="FADA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3" name="Google Shape;213;p29"/>
          <p:cNvSpPr/>
          <p:nvPr/>
        </p:nvSpPr>
        <p:spPr>
          <a:xfrm rot="-248688">
            <a:off x="866507" y="340213"/>
            <a:ext cx="5815109" cy="4066832"/>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29"/>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15" name="Google Shape;215;p29"/>
          <p:cNvSpPr/>
          <p:nvPr/>
        </p:nvSpPr>
        <p:spPr>
          <a:xfrm rot="237339">
            <a:off x="2240108" y="735323"/>
            <a:ext cx="5992676" cy="3845555"/>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29"/>
          <p:cNvSpPr txBox="1"/>
          <p:nvPr/>
        </p:nvSpPr>
        <p:spPr>
          <a:xfrm rot="197560">
            <a:off x="2472868" y="889662"/>
            <a:ext cx="5526123" cy="3564002"/>
          </a:xfrm>
          <a:prstGeom prst="rect">
            <a:avLst/>
          </a:prstGeom>
          <a:noFill/>
          <a:ln>
            <a:noFill/>
          </a:ln>
        </p:spPr>
        <p:txBody>
          <a:bodyPr spcFirstLastPara="1" wrap="square" lIns="91425" tIns="91425" rIns="91425" bIns="91425" anchor="t" anchorCtr="0">
            <a:spAutoFit/>
          </a:bodyPr>
          <a:lstStyle/>
          <a:p>
            <a:pPr marL="0" lvl="0" indent="0" algn="l" rtl="0">
              <a:lnSpc>
                <a:spcPct val="114999"/>
              </a:lnSpc>
              <a:spcBef>
                <a:spcPts val="0"/>
              </a:spcBef>
              <a:spcAft>
                <a:spcPts val="0"/>
              </a:spcAft>
              <a:buNone/>
            </a:pPr>
            <a:r>
              <a:rPr lang="en" sz="1200" b="1" dirty="0">
                <a:solidFill>
                  <a:schemeClr val="dk1"/>
                </a:solidFill>
                <a:highlight>
                  <a:srgbClr val="FFFFFF"/>
                </a:highlight>
              </a:rPr>
              <a:t>Community Building</a:t>
            </a:r>
            <a:endParaRPr sz="1200" b="1" dirty="0">
              <a:solidFill>
                <a:schemeClr val="dk1"/>
              </a:solidFill>
              <a:highlight>
                <a:srgbClr val="FFFFFF"/>
              </a:highlight>
            </a:endParaRPr>
          </a:p>
          <a:p>
            <a:pPr marL="0" lvl="0" indent="0" algn="l" rtl="0">
              <a:lnSpc>
                <a:spcPct val="114999"/>
              </a:lnSpc>
              <a:spcBef>
                <a:spcPts val="1000"/>
              </a:spcBef>
              <a:spcAft>
                <a:spcPts val="0"/>
              </a:spcAft>
              <a:buNone/>
            </a:pPr>
            <a:r>
              <a:rPr lang="en" sz="1200" dirty="0">
                <a:solidFill>
                  <a:schemeClr val="dk1"/>
                </a:solidFill>
                <a:highlight>
                  <a:srgbClr val="FFFFFF"/>
                </a:highlight>
              </a:rPr>
              <a:t>To help build the town of Sand Springs, Mr. Page made cheap water and power available. He provided an Interurban so people could go back and forth to Tulsa.  He invited factories and other businesses to come to the town.  He gave them money, called a resettlement bonus. This cash helped businesses be able to move to Sand Springs.  Sand Springs soon had a steel mill, a cotton mill, a washing machine factory, a light fixture factory, and many other businesses. Soon the area became known as </a:t>
            </a:r>
            <a:r>
              <a:rPr lang="en" sz="1200" i="1" dirty="0">
                <a:solidFill>
                  <a:schemeClr val="dk1"/>
                </a:solidFill>
                <a:highlight>
                  <a:srgbClr val="FFFFFF"/>
                </a:highlight>
              </a:rPr>
              <a:t>The Industrial Center of the Southwest</a:t>
            </a:r>
            <a:r>
              <a:rPr lang="en" sz="1200" dirty="0">
                <a:solidFill>
                  <a:schemeClr val="dk1"/>
                </a:solidFill>
                <a:highlight>
                  <a:srgbClr val="FFFFFF"/>
                </a:highlight>
              </a:rPr>
              <a:t>. Many people found jobs in Sand Springs.</a:t>
            </a:r>
            <a:endParaRPr sz="1200" dirty="0">
              <a:solidFill>
                <a:schemeClr val="dk1"/>
              </a:solidFill>
              <a:highlight>
                <a:srgbClr val="FFFFFF"/>
              </a:highlight>
            </a:endParaRPr>
          </a:p>
          <a:p>
            <a:pPr marL="0" lvl="0" indent="0" algn="l" rtl="0">
              <a:spcBef>
                <a:spcPts val="1000"/>
              </a:spcBef>
              <a:spcAft>
                <a:spcPts val="0"/>
              </a:spcAft>
              <a:buNone/>
            </a:pPr>
            <a:r>
              <a:rPr lang="en" b="1" dirty="0">
                <a:solidFill>
                  <a:schemeClr val="dk1"/>
                </a:solidFill>
                <a:latin typeface="Roboto"/>
                <a:ea typeface="Roboto"/>
                <a:cs typeface="Roboto"/>
                <a:sym typeface="Roboto"/>
              </a:rPr>
              <a:t>What kind of informational text is this?  </a:t>
            </a:r>
            <a:endParaRPr b="1"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Descriptive		</a:t>
            </a:r>
            <a:r>
              <a:rPr lang="en" dirty="0" smtClean="0">
                <a:solidFill>
                  <a:schemeClr val="dk1"/>
                </a:solidFill>
                <a:latin typeface="Roboto"/>
                <a:ea typeface="Roboto"/>
                <a:cs typeface="Roboto"/>
                <a:sym typeface="Roboto"/>
              </a:rPr>
              <a:t>c</a:t>
            </a:r>
            <a:r>
              <a:rPr lang="en" dirty="0">
                <a:solidFill>
                  <a:schemeClr val="dk1"/>
                </a:solidFill>
                <a:latin typeface="Roboto"/>
                <a:ea typeface="Roboto"/>
                <a:cs typeface="Roboto"/>
                <a:sym typeface="Roboto"/>
              </a:rPr>
              <a:t>. Problem and Solution</a:t>
            </a:r>
            <a:endParaRPr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Compare and contrast	</a:t>
            </a:r>
            <a:r>
              <a:rPr lang="en" dirty="0" smtClean="0">
                <a:solidFill>
                  <a:schemeClr val="dk1"/>
                </a:solidFill>
                <a:latin typeface="Roboto"/>
                <a:ea typeface="Roboto"/>
                <a:cs typeface="Roboto"/>
                <a:sym typeface="Roboto"/>
              </a:rPr>
              <a:t>d</a:t>
            </a:r>
            <a:r>
              <a:rPr lang="en" dirty="0">
                <a:solidFill>
                  <a:schemeClr val="dk1"/>
                </a:solidFill>
                <a:latin typeface="Roboto"/>
                <a:ea typeface="Roboto"/>
                <a:cs typeface="Roboto"/>
                <a:sym typeface="Roboto"/>
              </a:rPr>
              <a:t>. Cause and effect</a:t>
            </a:r>
            <a:endParaRPr sz="1100" dirty="0">
              <a:solidFill>
                <a:schemeClr val="dk1"/>
              </a:solidFill>
              <a:highlight>
                <a:srgbClr val="FFFFFF"/>
              </a:highlight>
            </a:endParaRPr>
          </a:p>
          <a:p>
            <a:pPr marL="0" lvl="0" indent="0" algn="l" rtl="0">
              <a:lnSpc>
                <a:spcPct val="114999"/>
              </a:lnSpc>
              <a:spcBef>
                <a:spcPts val="0"/>
              </a:spcBef>
              <a:spcAft>
                <a:spcPts val="0"/>
              </a:spcAft>
              <a:buNone/>
            </a:pPr>
            <a:endParaRPr sz="1100" dirty="0">
              <a:solidFill>
                <a:schemeClr val="dk1"/>
              </a:solidFill>
              <a:highlight>
                <a:srgbClr val="FFFFFF"/>
              </a:highlight>
            </a:endParaRPr>
          </a:p>
          <a:p>
            <a:pPr marL="0" lvl="0" indent="0" algn="l" rtl="0">
              <a:lnSpc>
                <a:spcPct val="114999"/>
              </a:lnSpc>
              <a:spcBef>
                <a:spcPts val="1000"/>
              </a:spcBef>
              <a:spcAft>
                <a:spcPts val="1000"/>
              </a:spcAft>
              <a:buClr>
                <a:schemeClr val="dk1"/>
              </a:buClr>
              <a:buSzPts val="1100"/>
              <a:buFont typeface="Arial"/>
              <a:buNone/>
            </a:pPr>
            <a:r>
              <a:rPr lang="en" dirty="0">
                <a:solidFill>
                  <a:schemeClr val="dk1"/>
                </a:solidFill>
                <a:latin typeface="Times New Roman"/>
                <a:ea typeface="Times New Roman"/>
                <a:cs typeface="Times New Roman"/>
                <a:sym typeface="Times New Roman"/>
              </a:rPr>
              <a:t> </a:t>
            </a:r>
            <a:endParaRP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220"/>
        <p:cNvGrpSpPr/>
        <p:nvPr/>
      </p:nvGrpSpPr>
      <p:grpSpPr>
        <a:xfrm>
          <a:off x="0" y="0"/>
          <a:ext cx="0" cy="0"/>
          <a:chOff x="0" y="0"/>
          <a:chExt cx="0" cy="0"/>
        </a:xfrm>
      </p:grpSpPr>
      <p:pic>
        <p:nvPicPr>
          <p:cNvPr id="221" name="Google Shape;221;p30"/>
          <p:cNvPicPr preferRelativeResize="0"/>
          <p:nvPr/>
        </p:nvPicPr>
        <p:blipFill rotWithShape="1">
          <a:blip r:embed="rId3">
            <a:alphaModFix/>
          </a:blip>
          <a:srcRect t="60663"/>
          <a:stretch/>
        </p:blipFill>
        <p:spPr>
          <a:xfrm>
            <a:off x="0" y="2574324"/>
            <a:ext cx="9143999" cy="2569200"/>
          </a:xfrm>
          <a:prstGeom prst="rect">
            <a:avLst/>
          </a:prstGeom>
          <a:noFill/>
          <a:ln>
            <a:noFill/>
          </a:ln>
        </p:spPr>
      </p:pic>
      <p:sp>
        <p:nvSpPr>
          <p:cNvPr id="222" name="Google Shape;222;p30"/>
          <p:cNvSpPr/>
          <p:nvPr/>
        </p:nvSpPr>
        <p:spPr>
          <a:xfrm>
            <a:off x="0" y="0"/>
            <a:ext cx="9144000" cy="2569200"/>
          </a:xfrm>
          <a:prstGeom prst="rect">
            <a:avLst/>
          </a:prstGeom>
          <a:solidFill>
            <a:srgbClr val="D9D9D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30"/>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24" name="Google Shape;224;p30"/>
          <p:cNvSpPr/>
          <p:nvPr/>
        </p:nvSpPr>
        <p:spPr>
          <a:xfrm rot="-253900">
            <a:off x="1171177" y="1128032"/>
            <a:ext cx="5500796" cy="2963381"/>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30"/>
          <p:cNvSpPr txBox="1"/>
          <p:nvPr/>
        </p:nvSpPr>
        <p:spPr>
          <a:xfrm rot="-253982">
            <a:off x="1470786" y="2018576"/>
            <a:ext cx="4901571" cy="2016099"/>
          </a:xfrm>
          <a:prstGeom prst="rect">
            <a:avLst/>
          </a:prstGeom>
          <a:solidFill>
            <a:srgbClr val="FFFFFF"/>
          </a:solidFill>
          <a:ln>
            <a:noFill/>
          </a:ln>
        </p:spPr>
        <p:txBody>
          <a:bodyPr spcFirstLastPara="1" wrap="square" lIns="91425" tIns="91425" rIns="91425" bIns="91425" anchor="ctr" anchorCtr="0">
            <a:noAutofit/>
          </a:bodyPr>
          <a:lstStyle/>
          <a:p>
            <a:pPr marL="0" lvl="0" indent="0" algn="l" rtl="0">
              <a:lnSpc>
                <a:spcPct val="114999"/>
              </a:lnSpc>
              <a:spcBef>
                <a:spcPts val="0"/>
              </a:spcBef>
              <a:spcAft>
                <a:spcPts val="0"/>
              </a:spcAft>
              <a:buNone/>
            </a:pPr>
            <a:r>
              <a:rPr lang="en" sz="1100" b="1" dirty="0">
                <a:solidFill>
                  <a:schemeClr val="dk1"/>
                </a:solidFill>
                <a:highlight>
                  <a:srgbClr val="FFFFFF"/>
                </a:highlight>
              </a:rPr>
              <a:t>Golden Opportunity </a:t>
            </a:r>
            <a:endParaRPr sz="1100" b="1" dirty="0">
              <a:solidFill>
                <a:schemeClr val="dk1"/>
              </a:solidFill>
              <a:highlight>
                <a:srgbClr val="FFFFFF"/>
              </a:highlight>
            </a:endParaRPr>
          </a:p>
          <a:p>
            <a:pPr marL="0" lvl="0" indent="0" algn="l" rtl="0">
              <a:lnSpc>
                <a:spcPct val="114999"/>
              </a:lnSpc>
              <a:spcBef>
                <a:spcPts val="1000"/>
              </a:spcBef>
              <a:spcAft>
                <a:spcPts val="0"/>
              </a:spcAft>
              <a:buNone/>
            </a:pPr>
            <a:r>
              <a:rPr lang="en" sz="1100" dirty="0">
                <a:solidFill>
                  <a:schemeClr val="dk1"/>
                </a:solidFill>
                <a:highlight>
                  <a:srgbClr val="FFFFFF"/>
                </a:highlight>
              </a:rPr>
              <a:t>Mr. Page created the town of Sand Springs. He used his money to attract people and business.  He was generous to people who needed help.  The main source of his wealth was oil. He was just one of many successful oil businessmen in Tulsa during the early 1900s.  Tulsa became known as “The Oil Capital of the World.” </a:t>
            </a:r>
            <a:endParaRPr sz="1100" dirty="0">
              <a:solidFill>
                <a:schemeClr val="dk1"/>
              </a:solidFill>
              <a:highlight>
                <a:srgbClr val="FFFFFF"/>
              </a:highlight>
            </a:endParaRPr>
          </a:p>
          <a:p>
            <a:pPr marL="0" lvl="0" indent="0" algn="l" rtl="0">
              <a:lnSpc>
                <a:spcPct val="114999"/>
              </a:lnSpc>
              <a:spcBef>
                <a:spcPts val="1000"/>
              </a:spcBef>
              <a:spcAft>
                <a:spcPts val="0"/>
              </a:spcAft>
              <a:buNone/>
            </a:pPr>
            <a:r>
              <a:rPr lang="en" sz="1100" dirty="0">
                <a:solidFill>
                  <a:schemeClr val="dk1"/>
                </a:solidFill>
                <a:highlight>
                  <a:srgbClr val="FFFFFF"/>
                </a:highlight>
              </a:rPr>
              <a:t>Because Mr. Page had made lots of money, he was able to do many things to help Sand Springs grow and to help the people who lived there.</a:t>
            </a:r>
            <a:endParaRPr sz="1100" dirty="0">
              <a:solidFill>
                <a:schemeClr val="dk1"/>
              </a:solidFill>
              <a:highlight>
                <a:srgbClr val="FFFFFF"/>
              </a:highlight>
            </a:endParaRPr>
          </a:p>
          <a:p>
            <a:pPr marL="0" lvl="0" indent="0" algn="l" rtl="0">
              <a:spcBef>
                <a:spcPts val="1000"/>
              </a:spcBef>
              <a:spcAft>
                <a:spcPts val="0"/>
              </a:spcAft>
              <a:buNone/>
            </a:pPr>
            <a:r>
              <a:rPr lang="en" sz="1200" b="1" dirty="0">
                <a:solidFill>
                  <a:schemeClr val="dk1"/>
                </a:solidFill>
                <a:latin typeface="Roboto"/>
                <a:ea typeface="Roboto"/>
                <a:cs typeface="Roboto"/>
                <a:sym typeface="Roboto"/>
              </a:rPr>
              <a:t>What kind of informational text is this?  </a:t>
            </a:r>
            <a:endParaRPr sz="1200" b="1" dirty="0">
              <a:solidFill>
                <a:schemeClr val="dk1"/>
              </a:solidFill>
              <a:latin typeface="Roboto"/>
              <a:ea typeface="Roboto"/>
              <a:cs typeface="Roboto"/>
              <a:sym typeface="Roboto"/>
            </a:endParaRPr>
          </a:p>
          <a:p>
            <a:pPr marL="457200" lvl="0" indent="-304800" algn="l" rtl="0">
              <a:spcBef>
                <a:spcPts val="0"/>
              </a:spcBef>
              <a:spcAft>
                <a:spcPts val="0"/>
              </a:spcAft>
              <a:buClr>
                <a:schemeClr val="dk1"/>
              </a:buClr>
              <a:buSzPts val="1200"/>
              <a:buFont typeface="Roboto"/>
              <a:buAutoNum type="alphaLcPeriod"/>
            </a:pPr>
            <a:r>
              <a:rPr lang="en" sz="1200" dirty="0">
                <a:solidFill>
                  <a:schemeClr val="dk1"/>
                </a:solidFill>
                <a:latin typeface="Roboto"/>
                <a:ea typeface="Roboto"/>
                <a:cs typeface="Roboto"/>
                <a:sym typeface="Roboto"/>
              </a:rPr>
              <a:t>Descriptive		</a:t>
            </a:r>
            <a:r>
              <a:rPr lang="en" sz="1200" dirty="0" smtClean="0">
                <a:solidFill>
                  <a:schemeClr val="dk1"/>
                </a:solidFill>
                <a:latin typeface="Roboto"/>
                <a:ea typeface="Roboto"/>
                <a:cs typeface="Roboto"/>
                <a:sym typeface="Roboto"/>
              </a:rPr>
              <a:t>c</a:t>
            </a:r>
            <a:r>
              <a:rPr lang="en" sz="1200" dirty="0">
                <a:solidFill>
                  <a:schemeClr val="dk1"/>
                </a:solidFill>
                <a:latin typeface="Roboto"/>
                <a:ea typeface="Roboto"/>
                <a:cs typeface="Roboto"/>
                <a:sym typeface="Roboto"/>
              </a:rPr>
              <a:t>. Problem and Solution</a:t>
            </a:r>
            <a:endParaRPr sz="1200" dirty="0">
              <a:solidFill>
                <a:schemeClr val="dk1"/>
              </a:solidFill>
              <a:latin typeface="Roboto"/>
              <a:ea typeface="Roboto"/>
              <a:cs typeface="Roboto"/>
              <a:sym typeface="Roboto"/>
            </a:endParaRPr>
          </a:p>
          <a:p>
            <a:pPr marL="457200" lvl="0" indent="-304800" algn="l" rtl="0">
              <a:spcBef>
                <a:spcPts val="0"/>
              </a:spcBef>
              <a:spcAft>
                <a:spcPts val="0"/>
              </a:spcAft>
              <a:buClr>
                <a:schemeClr val="dk1"/>
              </a:buClr>
              <a:buSzPts val="1200"/>
              <a:buFont typeface="Roboto"/>
              <a:buAutoNum type="alphaLcPeriod"/>
            </a:pPr>
            <a:r>
              <a:rPr lang="en" sz="1200" dirty="0">
                <a:solidFill>
                  <a:schemeClr val="dk1"/>
                </a:solidFill>
                <a:latin typeface="Roboto"/>
                <a:ea typeface="Roboto"/>
                <a:cs typeface="Roboto"/>
                <a:sym typeface="Roboto"/>
              </a:rPr>
              <a:t>Compare and contrast	</a:t>
            </a:r>
            <a:r>
              <a:rPr lang="en" sz="1200" dirty="0" smtClean="0">
                <a:solidFill>
                  <a:schemeClr val="dk1"/>
                </a:solidFill>
                <a:latin typeface="Roboto"/>
                <a:ea typeface="Roboto"/>
                <a:cs typeface="Roboto"/>
                <a:sym typeface="Roboto"/>
              </a:rPr>
              <a:t>d</a:t>
            </a:r>
            <a:r>
              <a:rPr lang="en" sz="1200" dirty="0">
                <a:solidFill>
                  <a:schemeClr val="dk1"/>
                </a:solidFill>
                <a:latin typeface="Roboto"/>
                <a:ea typeface="Roboto"/>
                <a:cs typeface="Roboto"/>
                <a:sym typeface="Roboto"/>
              </a:rPr>
              <a:t>. Cause and effect</a:t>
            </a:r>
            <a:endParaRPr sz="900" b="1" dirty="0">
              <a:solidFill>
                <a:schemeClr val="dk1"/>
              </a:solidFill>
              <a:highlight>
                <a:srgbClr val="FFFFFF"/>
              </a:highlight>
            </a:endParaRPr>
          </a:p>
          <a:p>
            <a:pPr marL="0" lvl="0" indent="0" algn="l" rtl="0">
              <a:lnSpc>
                <a:spcPct val="114999"/>
              </a:lnSpc>
              <a:spcBef>
                <a:spcPts val="0"/>
              </a:spcBef>
              <a:spcAft>
                <a:spcPts val="1000"/>
              </a:spcAft>
              <a:buNone/>
            </a:pPr>
            <a:endParaRPr sz="4800" dirty="0">
              <a:solidFill>
                <a:srgbClr val="999999"/>
              </a:solidFill>
              <a:latin typeface="Lato Light"/>
              <a:ea typeface="Lato Light"/>
              <a:cs typeface="Lato Light"/>
              <a:sym typeface="Lato Ligh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229"/>
        <p:cNvGrpSpPr/>
        <p:nvPr/>
      </p:nvGrpSpPr>
      <p:grpSpPr>
        <a:xfrm>
          <a:off x="0" y="0"/>
          <a:ext cx="0" cy="0"/>
          <a:chOff x="0" y="0"/>
          <a:chExt cx="0" cy="0"/>
        </a:xfrm>
      </p:grpSpPr>
      <p:pic>
        <p:nvPicPr>
          <p:cNvPr id="230" name="Google Shape;230;p31"/>
          <p:cNvPicPr preferRelativeResize="0"/>
          <p:nvPr/>
        </p:nvPicPr>
        <p:blipFill rotWithShape="1">
          <a:blip r:embed="rId3">
            <a:alphaModFix/>
          </a:blip>
          <a:srcRect t="60663"/>
          <a:stretch/>
        </p:blipFill>
        <p:spPr>
          <a:xfrm>
            <a:off x="0" y="2574324"/>
            <a:ext cx="9143999" cy="2569200"/>
          </a:xfrm>
          <a:prstGeom prst="rect">
            <a:avLst/>
          </a:prstGeom>
          <a:noFill/>
          <a:ln>
            <a:noFill/>
          </a:ln>
        </p:spPr>
      </p:pic>
      <p:sp>
        <p:nvSpPr>
          <p:cNvPr id="231" name="Google Shape;231;p31"/>
          <p:cNvSpPr/>
          <p:nvPr/>
        </p:nvSpPr>
        <p:spPr>
          <a:xfrm>
            <a:off x="0" y="0"/>
            <a:ext cx="9144000" cy="2569200"/>
          </a:xfrm>
          <a:prstGeom prst="rect">
            <a:avLst/>
          </a:prstGeom>
          <a:solidFill>
            <a:srgbClr val="C6DA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2" name="Google Shape;232;p31"/>
          <p:cNvSpPr/>
          <p:nvPr/>
        </p:nvSpPr>
        <p:spPr>
          <a:xfrm rot="-253828">
            <a:off x="2461387" y="739808"/>
            <a:ext cx="5461681" cy="3257276"/>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3" name="Google Shape;233;p31"/>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234" name="Google Shape;234;p31"/>
          <p:cNvSpPr/>
          <p:nvPr/>
        </p:nvSpPr>
        <p:spPr>
          <a:xfrm rot="240457">
            <a:off x="2470027" y="1207240"/>
            <a:ext cx="5588866" cy="2894870"/>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5" name="Google Shape;235;p31"/>
          <p:cNvSpPr txBox="1"/>
          <p:nvPr/>
        </p:nvSpPr>
        <p:spPr>
          <a:xfrm rot="240522">
            <a:off x="2685336" y="1955713"/>
            <a:ext cx="5158220" cy="1390900"/>
          </a:xfrm>
          <a:prstGeom prst="rect">
            <a:avLst/>
          </a:prstGeom>
          <a:noFill/>
          <a:ln>
            <a:noFill/>
          </a:ln>
        </p:spPr>
        <p:txBody>
          <a:bodyPr spcFirstLastPara="1" wrap="square" lIns="91425" tIns="91425" rIns="91425" bIns="91425" anchor="ctr" anchorCtr="0">
            <a:noAutofit/>
          </a:bodyPr>
          <a:lstStyle/>
          <a:p>
            <a:pPr marL="0" lvl="0" indent="0" algn="l" rtl="0">
              <a:lnSpc>
                <a:spcPct val="114999"/>
              </a:lnSpc>
              <a:spcBef>
                <a:spcPts val="0"/>
              </a:spcBef>
              <a:spcAft>
                <a:spcPts val="0"/>
              </a:spcAft>
              <a:buNone/>
            </a:pPr>
            <a:r>
              <a:rPr lang="en" sz="1000" b="1" dirty="0">
                <a:solidFill>
                  <a:schemeClr val="dk1"/>
                </a:solidFill>
                <a:highlight>
                  <a:srgbClr val="FFFFFF"/>
                </a:highlight>
              </a:rPr>
              <a:t>Remembering Charles Page</a:t>
            </a:r>
            <a:endParaRPr sz="1000" b="1" dirty="0">
              <a:solidFill>
                <a:schemeClr val="dk1"/>
              </a:solidFill>
              <a:highlight>
                <a:srgbClr val="FFFFFF"/>
              </a:highlight>
            </a:endParaRPr>
          </a:p>
          <a:p>
            <a:pPr marL="0" lvl="0" indent="0" algn="l" rtl="0">
              <a:lnSpc>
                <a:spcPct val="114999"/>
              </a:lnSpc>
              <a:spcBef>
                <a:spcPts val="1000"/>
              </a:spcBef>
              <a:spcAft>
                <a:spcPts val="0"/>
              </a:spcAft>
              <a:buNone/>
            </a:pPr>
            <a:r>
              <a:rPr lang="en" sz="1000" dirty="0">
                <a:solidFill>
                  <a:schemeClr val="dk1"/>
                </a:solidFill>
                <a:highlight>
                  <a:srgbClr val="FFFFFF"/>
                </a:highlight>
              </a:rPr>
              <a:t>Charles Page stands out in Oklahoma history because he invested his money in helping people. For example, he helped people who came into his office and asked for help. He gave to charities that helped people, too. He also gave money and land to help businesses get started in Sand Springs. The town he founded is still going strong today. Some of Mr. Page's businesses still provide the money for The Children’s Home and the Widow’s Colony (Family Village) to keep them going. Sand Springs is proud of its founder and his vision that made the town.  Mr. Page holds a special place in Oklahoma history for helping others and for starting Sand Springs.</a:t>
            </a:r>
            <a:endParaRPr sz="1100" dirty="0">
              <a:solidFill>
                <a:schemeClr val="dk1"/>
              </a:solidFill>
              <a:highlight>
                <a:srgbClr val="FFFFFF"/>
              </a:highlight>
            </a:endParaRPr>
          </a:p>
          <a:p>
            <a:pPr marL="0" lvl="0" indent="0" algn="l" rtl="0">
              <a:spcBef>
                <a:spcPts val="1000"/>
              </a:spcBef>
              <a:spcAft>
                <a:spcPts val="0"/>
              </a:spcAft>
              <a:buNone/>
            </a:pPr>
            <a:r>
              <a:rPr lang="en" sz="1200" b="1" dirty="0">
                <a:solidFill>
                  <a:schemeClr val="dk1"/>
                </a:solidFill>
                <a:latin typeface="Roboto"/>
                <a:ea typeface="Roboto"/>
                <a:cs typeface="Roboto"/>
                <a:sym typeface="Roboto"/>
              </a:rPr>
              <a:t>What kind of informational text is this?  </a:t>
            </a:r>
            <a:endParaRPr sz="1200" b="1" dirty="0">
              <a:solidFill>
                <a:schemeClr val="dk1"/>
              </a:solidFill>
              <a:latin typeface="Roboto"/>
              <a:ea typeface="Roboto"/>
              <a:cs typeface="Roboto"/>
              <a:sym typeface="Roboto"/>
            </a:endParaRPr>
          </a:p>
          <a:p>
            <a:pPr marL="457200" lvl="0" indent="-304800" algn="l" rtl="0">
              <a:spcBef>
                <a:spcPts val="0"/>
              </a:spcBef>
              <a:spcAft>
                <a:spcPts val="0"/>
              </a:spcAft>
              <a:buClr>
                <a:schemeClr val="dk1"/>
              </a:buClr>
              <a:buSzPts val="1200"/>
              <a:buFont typeface="Roboto"/>
              <a:buAutoNum type="alphaLcPeriod"/>
            </a:pPr>
            <a:r>
              <a:rPr lang="en" sz="1200" dirty="0">
                <a:solidFill>
                  <a:schemeClr val="dk1"/>
                </a:solidFill>
                <a:latin typeface="Roboto"/>
                <a:ea typeface="Roboto"/>
                <a:cs typeface="Roboto"/>
                <a:sym typeface="Roboto"/>
              </a:rPr>
              <a:t>Descriptive		</a:t>
            </a:r>
            <a:r>
              <a:rPr lang="en" sz="1200" dirty="0" smtClean="0">
                <a:solidFill>
                  <a:schemeClr val="dk1"/>
                </a:solidFill>
                <a:latin typeface="Roboto"/>
                <a:ea typeface="Roboto"/>
                <a:cs typeface="Roboto"/>
                <a:sym typeface="Roboto"/>
              </a:rPr>
              <a:t>c</a:t>
            </a:r>
            <a:r>
              <a:rPr lang="en" sz="1200" dirty="0">
                <a:solidFill>
                  <a:schemeClr val="dk1"/>
                </a:solidFill>
                <a:latin typeface="Roboto"/>
                <a:ea typeface="Roboto"/>
                <a:cs typeface="Roboto"/>
                <a:sym typeface="Roboto"/>
              </a:rPr>
              <a:t>. Problem and Solution</a:t>
            </a:r>
            <a:endParaRPr sz="1200" dirty="0">
              <a:solidFill>
                <a:schemeClr val="dk1"/>
              </a:solidFill>
              <a:latin typeface="Roboto"/>
              <a:ea typeface="Roboto"/>
              <a:cs typeface="Roboto"/>
              <a:sym typeface="Roboto"/>
            </a:endParaRPr>
          </a:p>
          <a:p>
            <a:pPr marL="457200" lvl="0" indent="-304800" algn="l" rtl="0">
              <a:spcBef>
                <a:spcPts val="0"/>
              </a:spcBef>
              <a:spcAft>
                <a:spcPts val="0"/>
              </a:spcAft>
              <a:buClr>
                <a:schemeClr val="dk1"/>
              </a:buClr>
              <a:buSzPts val="1200"/>
              <a:buFont typeface="Roboto"/>
              <a:buAutoNum type="alphaLcPeriod"/>
            </a:pPr>
            <a:r>
              <a:rPr lang="en" sz="1200" dirty="0">
                <a:solidFill>
                  <a:schemeClr val="dk1"/>
                </a:solidFill>
                <a:latin typeface="Roboto"/>
                <a:ea typeface="Roboto"/>
                <a:cs typeface="Roboto"/>
                <a:sym typeface="Roboto"/>
              </a:rPr>
              <a:t>Compare and contrast	</a:t>
            </a:r>
            <a:r>
              <a:rPr lang="en" sz="1200" dirty="0" smtClean="0">
                <a:solidFill>
                  <a:schemeClr val="dk1"/>
                </a:solidFill>
                <a:latin typeface="Roboto"/>
                <a:ea typeface="Roboto"/>
                <a:cs typeface="Roboto"/>
                <a:sym typeface="Roboto"/>
              </a:rPr>
              <a:t>d</a:t>
            </a:r>
            <a:r>
              <a:rPr lang="en" sz="1200" dirty="0">
                <a:solidFill>
                  <a:schemeClr val="dk1"/>
                </a:solidFill>
                <a:latin typeface="Roboto"/>
                <a:ea typeface="Roboto"/>
                <a:cs typeface="Roboto"/>
                <a:sym typeface="Roboto"/>
              </a:rPr>
              <a:t>. Cause and effect</a:t>
            </a:r>
            <a:endParaRPr sz="900" dirty="0">
              <a:solidFill>
                <a:schemeClr val="dk1"/>
              </a:solidFill>
              <a:highlight>
                <a:srgbClr val="FFFFFF"/>
              </a:highligh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65"/>
        <p:cNvGrpSpPr/>
        <p:nvPr/>
      </p:nvGrpSpPr>
      <p:grpSpPr>
        <a:xfrm>
          <a:off x="0" y="0"/>
          <a:ext cx="0" cy="0"/>
          <a:chOff x="0" y="0"/>
          <a:chExt cx="0" cy="0"/>
        </a:xfrm>
      </p:grpSpPr>
      <p:pic>
        <p:nvPicPr>
          <p:cNvPr id="66" name="Google Shape;66;p14"/>
          <p:cNvPicPr preferRelativeResize="0"/>
          <p:nvPr/>
        </p:nvPicPr>
        <p:blipFill rotWithShape="1">
          <a:blip r:embed="rId3">
            <a:alphaModFix/>
          </a:blip>
          <a:srcRect t="60663"/>
          <a:stretch/>
        </p:blipFill>
        <p:spPr>
          <a:xfrm>
            <a:off x="0" y="2574324"/>
            <a:ext cx="9143999" cy="2569200"/>
          </a:xfrm>
          <a:prstGeom prst="rect">
            <a:avLst/>
          </a:prstGeom>
          <a:noFill/>
          <a:ln>
            <a:noFill/>
          </a:ln>
        </p:spPr>
      </p:pic>
      <p:sp>
        <p:nvSpPr>
          <p:cNvPr id="67" name="Google Shape;67;p14"/>
          <p:cNvSpPr/>
          <p:nvPr/>
        </p:nvSpPr>
        <p:spPr>
          <a:xfrm>
            <a:off x="0" y="0"/>
            <a:ext cx="9144000" cy="2572500"/>
          </a:xfrm>
          <a:prstGeom prst="rect">
            <a:avLst/>
          </a:prstGeom>
          <a:solidFill>
            <a:srgbClr val="C6DAF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68;p14"/>
          <p:cNvSpPr txBox="1"/>
          <p:nvPr/>
        </p:nvSpPr>
        <p:spPr>
          <a:xfrm>
            <a:off x="265500" y="316700"/>
            <a:ext cx="3163500" cy="2607600"/>
          </a:xfrm>
          <a:prstGeom prst="rect">
            <a:avLst/>
          </a:prstGeom>
          <a:no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sz="1800" dirty="0"/>
              <a:t>OKH.5 The student will</a:t>
            </a:r>
            <a:endParaRPr sz="1800" dirty="0"/>
          </a:p>
          <a:p>
            <a:pPr marL="0" lvl="0" indent="0" algn="l" rtl="0">
              <a:lnSpc>
                <a:spcPct val="115000"/>
              </a:lnSpc>
              <a:spcBef>
                <a:spcPts val="0"/>
              </a:spcBef>
              <a:spcAft>
                <a:spcPts val="0"/>
              </a:spcAft>
              <a:buNone/>
            </a:pPr>
            <a:r>
              <a:rPr lang="en" sz="1800" dirty="0"/>
              <a:t>examine Oklahoma’s</a:t>
            </a:r>
            <a:endParaRPr sz="1800" dirty="0"/>
          </a:p>
          <a:p>
            <a:pPr marL="0" lvl="0" indent="0" algn="l" rtl="0">
              <a:lnSpc>
                <a:spcPct val="115000"/>
              </a:lnSpc>
              <a:spcBef>
                <a:spcPts val="0"/>
              </a:spcBef>
              <a:spcAft>
                <a:spcPts val="0"/>
              </a:spcAft>
              <a:buNone/>
            </a:pPr>
            <a:r>
              <a:rPr lang="en" sz="1800" dirty="0"/>
              <a:t>political, social, cultural, and</a:t>
            </a:r>
            <a:endParaRPr sz="1800" dirty="0"/>
          </a:p>
          <a:p>
            <a:pPr marL="0" lvl="0" indent="0" algn="l" rtl="0">
              <a:lnSpc>
                <a:spcPct val="115000"/>
              </a:lnSpc>
              <a:spcBef>
                <a:spcPts val="0"/>
              </a:spcBef>
              <a:spcAft>
                <a:spcPts val="0"/>
              </a:spcAft>
              <a:buNone/>
            </a:pPr>
            <a:r>
              <a:rPr lang="en" sz="1800" dirty="0"/>
              <a:t>economic transformation</a:t>
            </a:r>
            <a:endParaRPr sz="1800" dirty="0"/>
          </a:p>
          <a:p>
            <a:pPr marL="0" lvl="0" indent="0" algn="l" rtl="0">
              <a:lnSpc>
                <a:spcPct val="115000"/>
              </a:lnSpc>
              <a:spcBef>
                <a:spcPts val="0"/>
              </a:spcBef>
              <a:spcAft>
                <a:spcPts val="0"/>
              </a:spcAft>
              <a:buNone/>
            </a:pPr>
            <a:r>
              <a:rPr lang="en" sz="1800" dirty="0"/>
              <a:t>during the early decades</a:t>
            </a:r>
            <a:endParaRPr sz="1800" dirty="0"/>
          </a:p>
          <a:p>
            <a:pPr marL="0" lvl="0" indent="0" algn="l" rtl="0">
              <a:lnSpc>
                <a:spcPct val="115000"/>
              </a:lnSpc>
              <a:spcBef>
                <a:spcPts val="0"/>
              </a:spcBef>
              <a:spcAft>
                <a:spcPts val="0"/>
              </a:spcAft>
              <a:buNone/>
            </a:pPr>
            <a:r>
              <a:rPr lang="en" sz="1800" dirty="0"/>
              <a:t>following statehood.</a:t>
            </a:r>
            <a:endParaRPr sz="1800" dirty="0">
              <a:latin typeface="Roboto"/>
              <a:ea typeface="Roboto"/>
              <a:cs typeface="Roboto"/>
              <a:sym typeface="Roboto"/>
            </a:endParaRPr>
          </a:p>
        </p:txBody>
      </p:sp>
      <p:sp>
        <p:nvSpPr>
          <p:cNvPr id="69" name="Google Shape;69;p14"/>
          <p:cNvSpPr txBox="1"/>
          <p:nvPr/>
        </p:nvSpPr>
        <p:spPr>
          <a:xfrm>
            <a:off x="265500" y="2725325"/>
            <a:ext cx="3163500" cy="1235100"/>
          </a:xfrm>
          <a:prstGeom prst="rect">
            <a:avLst/>
          </a:prstGeom>
          <a:noFill/>
          <a:ln>
            <a:noFill/>
          </a:ln>
        </p:spPr>
        <p:txBody>
          <a:bodyPr spcFirstLastPara="1" wrap="square" lIns="91425" tIns="91425" rIns="91425" bIns="91425" anchor="t" anchorCtr="0">
            <a:noAutofit/>
          </a:bodyPr>
          <a:lstStyle/>
          <a:p>
            <a:pPr marL="0" lvl="0" indent="0" algn="l" rtl="0">
              <a:lnSpc>
                <a:spcPct val="95000"/>
              </a:lnSpc>
              <a:spcBef>
                <a:spcPts val="0"/>
              </a:spcBef>
              <a:spcAft>
                <a:spcPts val="0"/>
              </a:spcAft>
              <a:buNone/>
            </a:pPr>
            <a:r>
              <a:rPr lang="en" sz="1200" dirty="0"/>
              <a:t>OKH.5.4 Examine how the economic cycles of boom and bust of the oil industry affected major sectors of employment, mining, and the subsequent development of communities, as well as the role of entrepreneurs, including J.J. McAlester, Frank Phillips, E.W. Marland and Robert S. Kerr, and the designation of Tulsa as the “Oil Capital of the World”.</a:t>
            </a:r>
            <a:endParaRPr sz="1200" dirty="0"/>
          </a:p>
          <a:p>
            <a:pPr marL="0" lvl="0" indent="0" algn="l" rtl="0">
              <a:lnSpc>
                <a:spcPct val="80000"/>
              </a:lnSpc>
              <a:spcBef>
                <a:spcPts val="0"/>
              </a:spcBef>
              <a:spcAft>
                <a:spcPts val="0"/>
              </a:spcAft>
              <a:buNone/>
            </a:pPr>
            <a:endParaRPr dirty="0">
              <a:latin typeface="Roboto"/>
              <a:ea typeface="Roboto"/>
              <a:cs typeface="Roboto"/>
              <a:sym typeface="Roboto"/>
            </a:endParaRPr>
          </a:p>
        </p:txBody>
      </p:sp>
      <p:sp>
        <p:nvSpPr>
          <p:cNvPr id="70" name="Google Shape;70;p14"/>
          <p:cNvSpPr txBox="1"/>
          <p:nvPr/>
        </p:nvSpPr>
        <p:spPr>
          <a:xfrm>
            <a:off x="4366450" y="316700"/>
            <a:ext cx="4070400" cy="3755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600" b="1" dirty="0">
                <a:latin typeface="Roboto"/>
                <a:ea typeface="Roboto"/>
                <a:cs typeface="Roboto"/>
                <a:sym typeface="Roboto"/>
              </a:rPr>
              <a:t>Subject:  </a:t>
            </a:r>
            <a:endParaRPr sz="2600" b="1" dirty="0">
              <a:latin typeface="Roboto"/>
              <a:ea typeface="Roboto"/>
              <a:cs typeface="Roboto"/>
              <a:sym typeface="Roboto"/>
            </a:endParaRPr>
          </a:p>
          <a:p>
            <a:pPr marL="0" lvl="0" indent="0" algn="l" rtl="0">
              <a:spcBef>
                <a:spcPts val="0"/>
              </a:spcBef>
              <a:spcAft>
                <a:spcPts val="0"/>
              </a:spcAft>
              <a:buNone/>
            </a:pPr>
            <a:r>
              <a:rPr lang="en" sz="2600" dirty="0">
                <a:latin typeface="Roboto"/>
                <a:ea typeface="Roboto"/>
                <a:cs typeface="Roboto"/>
                <a:sym typeface="Roboto"/>
              </a:rPr>
              <a:t>Charles Page</a:t>
            </a:r>
            <a:endParaRPr sz="2600" dirty="0">
              <a:latin typeface="Roboto"/>
              <a:ea typeface="Roboto"/>
              <a:cs typeface="Roboto"/>
              <a:sym typeface="Roboto"/>
            </a:endParaRPr>
          </a:p>
          <a:p>
            <a:pPr marL="0" lvl="0" indent="0" algn="l" rtl="0">
              <a:spcBef>
                <a:spcPts val="0"/>
              </a:spcBef>
              <a:spcAft>
                <a:spcPts val="0"/>
              </a:spcAft>
              <a:buNone/>
            </a:pPr>
            <a:r>
              <a:rPr lang="en" sz="2600" dirty="0">
                <a:latin typeface="Roboto"/>
                <a:ea typeface="Roboto"/>
                <a:cs typeface="Roboto"/>
                <a:sym typeface="Roboto"/>
              </a:rPr>
              <a:t>Oilman, Entrepreneur, and Philanthropist</a:t>
            </a:r>
            <a:endParaRPr sz="2600" dirty="0">
              <a:latin typeface="Roboto"/>
              <a:ea typeface="Roboto"/>
              <a:cs typeface="Roboto"/>
              <a:sym typeface="Roboto"/>
            </a:endParaRPr>
          </a:p>
          <a:p>
            <a:pPr marL="0" lvl="0" indent="0" algn="l" rtl="0">
              <a:spcBef>
                <a:spcPts val="0"/>
              </a:spcBef>
              <a:spcAft>
                <a:spcPts val="0"/>
              </a:spcAft>
              <a:buNone/>
            </a:pPr>
            <a:endParaRPr sz="2600" dirty="0">
              <a:latin typeface="Roboto"/>
              <a:ea typeface="Roboto"/>
              <a:cs typeface="Roboto"/>
              <a:sym typeface="Roboto"/>
            </a:endParaRPr>
          </a:p>
          <a:p>
            <a:pPr marL="0" lvl="0" indent="0" algn="l" rtl="0">
              <a:spcBef>
                <a:spcPts val="0"/>
              </a:spcBef>
              <a:spcAft>
                <a:spcPts val="0"/>
              </a:spcAft>
              <a:buNone/>
            </a:pPr>
            <a:endParaRPr sz="2600" dirty="0">
              <a:latin typeface="Roboto"/>
              <a:ea typeface="Roboto"/>
              <a:cs typeface="Roboto"/>
              <a:sym typeface="Roboto"/>
            </a:endParaRPr>
          </a:p>
          <a:p>
            <a:pPr marL="0" lvl="0" indent="0" algn="l" rtl="0">
              <a:spcBef>
                <a:spcPts val="0"/>
              </a:spcBef>
              <a:spcAft>
                <a:spcPts val="0"/>
              </a:spcAft>
              <a:buNone/>
            </a:pPr>
            <a:endParaRPr sz="2600" dirty="0">
              <a:latin typeface="Roboto"/>
              <a:ea typeface="Roboto"/>
              <a:cs typeface="Roboto"/>
              <a:sym typeface="Roboto"/>
            </a:endParaRPr>
          </a:p>
          <a:p>
            <a:pPr marL="0" lvl="0" indent="0" algn="ctr" rtl="0">
              <a:spcBef>
                <a:spcPts val="0"/>
              </a:spcBef>
              <a:spcAft>
                <a:spcPts val="0"/>
              </a:spcAft>
              <a:buNone/>
            </a:pPr>
            <a:r>
              <a:rPr lang="en" sz="2500" i="1" dirty="0">
                <a:latin typeface="Roboto"/>
                <a:ea typeface="Roboto"/>
                <a:cs typeface="Roboto"/>
                <a:sym typeface="Roboto"/>
              </a:rPr>
              <a:t>Sand Springs history is Oklahoma history.</a:t>
            </a:r>
            <a:endParaRPr sz="1000" i="1" dirty="0">
              <a:latin typeface="Roboto"/>
              <a:ea typeface="Roboto"/>
              <a:cs typeface="Roboto"/>
              <a:sym typeface="Roboto"/>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32"/>
          <p:cNvSpPr txBox="1"/>
          <p:nvPr/>
        </p:nvSpPr>
        <p:spPr>
          <a:xfrm>
            <a:off x="419375" y="308375"/>
            <a:ext cx="8436900" cy="3463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 sz="2000">
                <a:solidFill>
                  <a:schemeClr val="dk1"/>
                </a:solidFill>
                <a:highlight>
                  <a:schemeClr val="lt1"/>
                </a:highlight>
              </a:rPr>
              <a:t>What did you learn about Charles Page and/or the beginning of Sand Springs?  </a:t>
            </a:r>
            <a:endParaRPr sz="2000">
              <a:solidFill>
                <a:schemeClr val="dk1"/>
              </a:solidFill>
              <a:highlight>
                <a:schemeClr val="lt1"/>
              </a:highlight>
            </a:endParaRPr>
          </a:p>
          <a:p>
            <a:pPr marL="0" lvl="0" indent="0" algn="l" rtl="0">
              <a:spcBef>
                <a:spcPts val="0"/>
              </a:spcBef>
              <a:spcAft>
                <a:spcPts val="0"/>
              </a:spcAft>
              <a:buClr>
                <a:schemeClr val="dk1"/>
              </a:buClr>
              <a:buSzPts val="1100"/>
              <a:buFont typeface="Arial"/>
              <a:buNone/>
            </a:pPr>
            <a:endParaRPr sz="2000">
              <a:solidFill>
                <a:schemeClr val="lt1"/>
              </a:solidFill>
            </a:endParaRPr>
          </a:p>
          <a:p>
            <a:pPr marL="0" lvl="0" indent="0" algn="l" rtl="0">
              <a:spcBef>
                <a:spcPts val="0"/>
              </a:spcBef>
              <a:spcAft>
                <a:spcPts val="0"/>
              </a:spcAft>
              <a:buNone/>
            </a:pPr>
            <a:r>
              <a:rPr lang="en" sz="1900"/>
              <a:t>Student Work:  Please write three things you learned about the history of our town that you did not know.  Share two thoughts about how oil impacted the growth of Sand Springs.  (Use evidence from the text.)  Write one main idea you could tell someone about the city of Sand Springs.  (Use evidence from the text.) Write two hashtags that you would use in sharing the story of Sand Springs on Social Media for the two videos below:</a:t>
            </a:r>
            <a:endParaRPr sz="1900"/>
          </a:p>
          <a:p>
            <a:pPr marL="0" lvl="0" indent="0" algn="l" rtl="0">
              <a:spcBef>
                <a:spcPts val="0"/>
              </a:spcBef>
              <a:spcAft>
                <a:spcPts val="0"/>
              </a:spcAft>
              <a:buClr>
                <a:schemeClr val="dk1"/>
              </a:buClr>
              <a:buSzPts val="1100"/>
              <a:buFont typeface="Arial"/>
              <a:buNone/>
            </a:pPr>
            <a:endParaRPr sz="1900"/>
          </a:p>
          <a:p>
            <a:pPr marL="0" lvl="0" indent="0" algn="l" rtl="0">
              <a:spcBef>
                <a:spcPts val="0"/>
              </a:spcBef>
              <a:spcAft>
                <a:spcPts val="0"/>
              </a:spcAft>
              <a:buClr>
                <a:schemeClr val="dk1"/>
              </a:buClr>
              <a:buSzPts val="1100"/>
              <a:buFont typeface="Arial"/>
              <a:buNone/>
            </a:pPr>
            <a:r>
              <a:rPr lang="en" sz="2000" u="sng">
                <a:solidFill>
                  <a:srgbClr val="4FC3F7"/>
                </a:solidFill>
                <a:hlinkClick r:id="rId3">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https://youtu.be/EekIi87EikI</a:t>
            </a:r>
            <a:r>
              <a:rPr lang="en" sz="2000">
                <a:solidFill>
                  <a:schemeClr val="lt1"/>
                </a:solidFill>
              </a:rPr>
              <a:t>           </a:t>
            </a:r>
            <a:r>
              <a:rPr lang="en" sz="2000" u="sng">
                <a:solidFill>
                  <a:srgbClr val="4FC3F7"/>
                </a:solidFill>
                <a:hlinkClick r:id="rId4">
                  <a:extLst>
                    <a:ext uri="{A12FA001-AC4F-418D-AE19-62706E023703}">
                      <ahyp:hlinkClr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val="tx"/>
                    </a:ext>
                  </a:extLst>
                </a:hlinkClick>
              </a:rPr>
              <a:t>   https://youtu.be/kQADPse3Aq0</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5"/>
          <p:cNvSpPr txBox="1"/>
          <p:nvPr/>
        </p:nvSpPr>
        <p:spPr>
          <a:xfrm>
            <a:off x="136700" y="225675"/>
            <a:ext cx="1759500" cy="2633700"/>
          </a:xfrm>
          <a:prstGeom prst="rect">
            <a:avLst/>
          </a:prstGeom>
          <a:noFill/>
          <a:ln>
            <a:noFill/>
          </a:ln>
        </p:spPr>
        <p:txBody>
          <a:bodyPr spcFirstLastPara="1" wrap="square" lIns="91425" tIns="91425" rIns="91425" bIns="91425" anchor="ctr" anchorCtr="0">
            <a:normAutofit/>
          </a:bodyPr>
          <a:lstStyle/>
          <a:p>
            <a:pPr marL="0" lvl="0" indent="0" algn="l" rtl="0">
              <a:lnSpc>
                <a:spcPct val="115000"/>
              </a:lnSpc>
              <a:spcBef>
                <a:spcPts val="0"/>
              </a:spcBef>
              <a:spcAft>
                <a:spcPts val="0"/>
              </a:spcAft>
              <a:buNone/>
            </a:pPr>
            <a:r>
              <a:rPr lang="en" sz="1600" b="1">
                <a:solidFill>
                  <a:srgbClr val="424242"/>
                </a:solidFill>
                <a:latin typeface="Roboto"/>
                <a:ea typeface="Roboto"/>
                <a:cs typeface="Roboto"/>
                <a:sym typeface="Roboto"/>
              </a:rPr>
              <a:t>Descriptive </a:t>
            </a:r>
            <a:endParaRPr sz="1600" b="1">
              <a:solidFill>
                <a:srgbClr val="424242"/>
              </a:solidFill>
              <a:latin typeface="Roboto"/>
              <a:ea typeface="Roboto"/>
              <a:cs typeface="Roboto"/>
              <a:sym typeface="Roboto"/>
            </a:endParaRPr>
          </a:p>
          <a:p>
            <a:pPr marL="0" lvl="0" indent="0" algn="l" rtl="0">
              <a:lnSpc>
                <a:spcPct val="115000"/>
              </a:lnSpc>
              <a:spcBef>
                <a:spcPts val="1600"/>
              </a:spcBef>
              <a:spcAft>
                <a:spcPts val="0"/>
              </a:spcAft>
              <a:buNone/>
            </a:pPr>
            <a:r>
              <a:rPr lang="en" sz="1600">
                <a:solidFill>
                  <a:srgbClr val="424242"/>
                </a:solidFill>
                <a:latin typeface="Roboto"/>
                <a:ea typeface="Roboto"/>
                <a:cs typeface="Roboto"/>
                <a:sym typeface="Roboto"/>
              </a:rPr>
              <a:t>This kind of text tells you about features or has examples to help you understand.</a:t>
            </a:r>
            <a:endParaRPr sz="1600">
              <a:solidFill>
                <a:srgbClr val="424242"/>
              </a:solidFill>
              <a:latin typeface="Roboto"/>
              <a:ea typeface="Roboto"/>
              <a:cs typeface="Roboto"/>
              <a:sym typeface="Roboto"/>
            </a:endParaRPr>
          </a:p>
          <a:p>
            <a:pPr marL="0" lvl="0" indent="0" algn="l" rtl="0">
              <a:lnSpc>
                <a:spcPct val="115000"/>
              </a:lnSpc>
              <a:spcBef>
                <a:spcPts val="1600"/>
              </a:spcBef>
              <a:spcAft>
                <a:spcPts val="1600"/>
              </a:spcAft>
              <a:buNone/>
            </a:pPr>
            <a:endParaRPr sz="1600">
              <a:solidFill>
                <a:srgbClr val="424242"/>
              </a:solidFill>
              <a:latin typeface="Roboto"/>
              <a:ea typeface="Roboto"/>
              <a:cs typeface="Roboto"/>
              <a:sym typeface="Roboto"/>
            </a:endParaRPr>
          </a:p>
        </p:txBody>
      </p:sp>
      <p:sp>
        <p:nvSpPr>
          <p:cNvPr id="76" name="Google Shape;76;p15"/>
          <p:cNvSpPr txBox="1"/>
          <p:nvPr/>
        </p:nvSpPr>
        <p:spPr>
          <a:xfrm>
            <a:off x="3645750" y="844575"/>
            <a:ext cx="1664100" cy="2633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 sz="1600" b="1" dirty="0">
                <a:solidFill>
                  <a:srgbClr val="424242"/>
                </a:solidFill>
                <a:latin typeface="Roboto"/>
                <a:ea typeface="Roboto"/>
                <a:cs typeface="Roboto"/>
                <a:sym typeface="Roboto"/>
              </a:rPr>
              <a:t>Sequence</a:t>
            </a:r>
            <a:endParaRPr sz="1600" b="1" dirty="0">
              <a:solidFill>
                <a:srgbClr val="424242"/>
              </a:solidFill>
              <a:latin typeface="Roboto"/>
              <a:ea typeface="Roboto"/>
              <a:cs typeface="Roboto"/>
              <a:sym typeface="Roboto"/>
            </a:endParaRPr>
          </a:p>
          <a:p>
            <a:pPr marL="0" lvl="0" indent="0" algn="l" rtl="0">
              <a:lnSpc>
                <a:spcPct val="115000"/>
              </a:lnSpc>
              <a:spcBef>
                <a:spcPts val="1600"/>
              </a:spcBef>
              <a:spcAft>
                <a:spcPts val="0"/>
              </a:spcAft>
              <a:buNone/>
            </a:pPr>
            <a:r>
              <a:rPr lang="en" sz="1600" dirty="0" smtClean="0">
                <a:solidFill>
                  <a:srgbClr val="424242"/>
                </a:solidFill>
                <a:latin typeface="Roboto"/>
                <a:ea typeface="Roboto"/>
                <a:cs typeface="Roboto"/>
                <a:sym typeface="Roboto"/>
              </a:rPr>
              <a:t>The </a:t>
            </a:r>
            <a:r>
              <a:rPr lang="en" sz="1600" dirty="0">
                <a:solidFill>
                  <a:srgbClr val="424242"/>
                </a:solidFill>
                <a:latin typeface="Roboto"/>
                <a:ea typeface="Roboto"/>
                <a:cs typeface="Roboto"/>
                <a:sym typeface="Roboto"/>
              </a:rPr>
              <a:t>text will give steps to do a task or give the order of events as they happen</a:t>
            </a:r>
            <a:endParaRPr sz="1600" dirty="0">
              <a:solidFill>
                <a:srgbClr val="424242"/>
              </a:solidFill>
              <a:latin typeface="Roboto"/>
              <a:ea typeface="Roboto"/>
              <a:cs typeface="Roboto"/>
              <a:sym typeface="Roboto"/>
            </a:endParaRPr>
          </a:p>
          <a:p>
            <a:pPr marL="0" lvl="0" indent="0" algn="l" rtl="0">
              <a:lnSpc>
                <a:spcPct val="115000"/>
              </a:lnSpc>
              <a:spcBef>
                <a:spcPts val="1600"/>
              </a:spcBef>
              <a:spcAft>
                <a:spcPts val="0"/>
              </a:spcAft>
              <a:buNone/>
            </a:pPr>
            <a:endParaRPr sz="1600" dirty="0">
              <a:solidFill>
                <a:srgbClr val="424242"/>
              </a:solidFill>
              <a:latin typeface="Roboto"/>
              <a:ea typeface="Roboto"/>
              <a:cs typeface="Roboto"/>
              <a:sym typeface="Roboto"/>
            </a:endParaRPr>
          </a:p>
          <a:p>
            <a:pPr marL="0" lvl="0" indent="0" algn="l" rtl="0">
              <a:lnSpc>
                <a:spcPct val="115000"/>
              </a:lnSpc>
              <a:spcBef>
                <a:spcPts val="1600"/>
              </a:spcBef>
              <a:spcAft>
                <a:spcPts val="0"/>
              </a:spcAft>
              <a:buNone/>
            </a:pPr>
            <a:endParaRPr sz="1600" dirty="0">
              <a:solidFill>
                <a:srgbClr val="424242"/>
              </a:solidFill>
              <a:latin typeface="Roboto"/>
              <a:ea typeface="Roboto"/>
              <a:cs typeface="Roboto"/>
              <a:sym typeface="Roboto"/>
            </a:endParaRPr>
          </a:p>
          <a:p>
            <a:pPr marL="0" lvl="0" indent="0" algn="l" rtl="0">
              <a:lnSpc>
                <a:spcPct val="115000"/>
              </a:lnSpc>
              <a:spcBef>
                <a:spcPts val="1600"/>
              </a:spcBef>
              <a:spcAft>
                <a:spcPts val="1600"/>
              </a:spcAft>
              <a:buNone/>
            </a:pPr>
            <a:endParaRPr sz="1600" dirty="0">
              <a:solidFill>
                <a:srgbClr val="424242"/>
              </a:solidFill>
              <a:latin typeface="Roboto"/>
              <a:ea typeface="Roboto"/>
              <a:cs typeface="Roboto"/>
              <a:sym typeface="Roboto"/>
            </a:endParaRPr>
          </a:p>
        </p:txBody>
      </p:sp>
      <p:sp>
        <p:nvSpPr>
          <p:cNvPr id="77" name="Google Shape;77;p15"/>
          <p:cNvSpPr txBox="1"/>
          <p:nvPr/>
        </p:nvSpPr>
        <p:spPr>
          <a:xfrm>
            <a:off x="5235850" y="844575"/>
            <a:ext cx="1759500" cy="2633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 sz="1600" b="1" dirty="0">
                <a:solidFill>
                  <a:srgbClr val="424242"/>
                </a:solidFill>
                <a:latin typeface="Roboto"/>
                <a:ea typeface="Roboto"/>
                <a:cs typeface="Roboto"/>
                <a:sym typeface="Roboto"/>
              </a:rPr>
              <a:t>Compare &amp; Contrast</a:t>
            </a:r>
            <a:endParaRPr sz="1600" b="1" dirty="0">
              <a:solidFill>
                <a:srgbClr val="424242"/>
              </a:solidFill>
              <a:latin typeface="Roboto"/>
              <a:ea typeface="Roboto"/>
              <a:cs typeface="Roboto"/>
              <a:sym typeface="Roboto"/>
            </a:endParaRPr>
          </a:p>
          <a:p>
            <a:pPr marL="0" lvl="0" indent="0" algn="l" rtl="0">
              <a:lnSpc>
                <a:spcPct val="115000"/>
              </a:lnSpc>
              <a:spcBef>
                <a:spcPts val="1600"/>
              </a:spcBef>
              <a:spcAft>
                <a:spcPts val="0"/>
              </a:spcAft>
              <a:buNone/>
            </a:pPr>
            <a:r>
              <a:rPr lang="en" sz="1600" dirty="0">
                <a:solidFill>
                  <a:srgbClr val="424242"/>
                </a:solidFill>
                <a:latin typeface="Roboto"/>
                <a:ea typeface="Roboto"/>
                <a:cs typeface="Roboto"/>
                <a:sym typeface="Roboto"/>
              </a:rPr>
              <a:t>The text talks about how things are alike and/or how they are different.</a:t>
            </a:r>
            <a:endParaRPr sz="1600" dirty="0">
              <a:solidFill>
                <a:srgbClr val="424242"/>
              </a:solidFill>
              <a:latin typeface="Roboto"/>
              <a:ea typeface="Roboto"/>
              <a:cs typeface="Roboto"/>
              <a:sym typeface="Roboto"/>
            </a:endParaRPr>
          </a:p>
          <a:p>
            <a:pPr marL="0" lvl="0" indent="0" algn="l" rtl="0">
              <a:lnSpc>
                <a:spcPct val="115000"/>
              </a:lnSpc>
              <a:spcBef>
                <a:spcPts val="1600"/>
              </a:spcBef>
              <a:spcAft>
                <a:spcPts val="0"/>
              </a:spcAft>
              <a:buNone/>
            </a:pPr>
            <a:endParaRPr sz="1600" dirty="0">
              <a:solidFill>
                <a:srgbClr val="424242"/>
              </a:solidFill>
              <a:latin typeface="Roboto"/>
              <a:ea typeface="Roboto"/>
              <a:cs typeface="Roboto"/>
              <a:sym typeface="Roboto"/>
            </a:endParaRPr>
          </a:p>
          <a:p>
            <a:pPr marL="0" lvl="0" indent="0" algn="l" rtl="0">
              <a:lnSpc>
                <a:spcPct val="115000"/>
              </a:lnSpc>
              <a:spcBef>
                <a:spcPts val="1600"/>
              </a:spcBef>
              <a:spcAft>
                <a:spcPts val="0"/>
              </a:spcAft>
              <a:buNone/>
            </a:pPr>
            <a:endParaRPr sz="1600" dirty="0">
              <a:solidFill>
                <a:srgbClr val="424242"/>
              </a:solidFill>
              <a:latin typeface="Roboto"/>
              <a:ea typeface="Roboto"/>
              <a:cs typeface="Roboto"/>
              <a:sym typeface="Roboto"/>
            </a:endParaRPr>
          </a:p>
          <a:p>
            <a:pPr marL="0" lvl="0" indent="0" algn="l" rtl="0">
              <a:lnSpc>
                <a:spcPct val="115000"/>
              </a:lnSpc>
              <a:spcBef>
                <a:spcPts val="1600"/>
              </a:spcBef>
              <a:spcAft>
                <a:spcPts val="1600"/>
              </a:spcAft>
              <a:buNone/>
            </a:pPr>
            <a:endParaRPr sz="1600" dirty="0">
              <a:solidFill>
                <a:srgbClr val="424242"/>
              </a:solidFill>
              <a:latin typeface="Roboto"/>
              <a:ea typeface="Roboto"/>
              <a:cs typeface="Roboto"/>
              <a:sym typeface="Roboto"/>
            </a:endParaRPr>
          </a:p>
        </p:txBody>
      </p:sp>
      <p:sp>
        <p:nvSpPr>
          <p:cNvPr id="78" name="Google Shape;78;p15"/>
          <p:cNvSpPr txBox="1"/>
          <p:nvPr/>
        </p:nvSpPr>
        <p:spPr>
          <a:xfrm>
            <a:off x="6995350" y="965750"/>
            <a:ext cx="1932000" cy="2633700"/>
          </a:xfrm>
          <a:prstGeom prst="rect">
            <a:avLst/>
          </a:prstGeom>
          <a:noFill/>
          <a:ln>
            <a:noFill/>
          </a:ln>
        </p:spPr>
        <p:txBody>
          <a:bodyPr spcFirstLastPara="1" wrap="square" lIns="91425" tIns="91425" rIns="91425" bIns="91425" anchor="ctr" anchorCtr="0">
            <a:noAutofit/>
          </a:bodyPr>
          <a:lstStyle/>
          <a:p>
            <a:pPr marL="0" lvl="0" indent="0" algn="l" rtl="0">
              <a:lnSpc>
                <a:spcPct val="115000"/>
              </a:lnSpc>
              <a:spcBef>
                <a:spcPts val="0"/>
              </a:spcBef>
              <a:spcAft>
                <a:spcPts val="0"/>
              </a:spcAft>
              <a:buNone/>
            </a:pPr>
            <a:r>
              <a:rPr lang="en" sz="1600" b="1" dirty="0">
                <a:solidFill>
                  <a:srgbClr val="424242"/>
                </a:solidFill>
                <a:latin typeface="Roboto"/>
                <a:ea typeface="Roboto"/>
                <a:cs typeface="Roboto"/>
                <a:sym typeface="Roboto"/>
              </a:rPr>
              <a:t>Cause and </a:t>
            </a:r>
            <a:r>
              <a:rPr lang="en" sz="1600" b="1" dirty="0" smtClean="0">
                <a:solidFill>
                  <a:srgbClr val="424242"/>
                </a:solidFill>
                <a:latin typeface="Roboto"/>
                <a:ea typeface="Roboto"/>
                <a:cs typeface="Roboto"/>
                <a:sym typeface="Roboto"/>
              </a:rPr>
              <a:t>Effec</a:t>
            </a:r>
            <a:r>
              <a:rPr lang="en" sz="1600" dirty="0" smtClean="0">
                <a:solidFill>
                  <a:srgbClr val="424242"/>
                </a:solidFill>
                <a:latin typeface="Roboto"/>
                <a:ea typeface="Roboto"/>
                <a:cs typeface="Roboto"/>
                <a:sym typeface="Roboto"/>
              </a:rPr>
              <a:t>t</a:t>
            </a:r>
            <a:endParaRPr lang="en-US" sz="1600" dirty="0">
              <a:solidFill>
                <a:srgbClr val="424242"/>
              </a:solidFill>
              <a:latin typeface="Roboto"/>
              <a:ea typeface="Roboto"/>
              <a:cs typeface="Roboto"/>
              <a:sym typeface="Roboto"/>
            </a:endParaRPr>
          </a:p>
          <a:p>
            <a:pPr marL="0" lvl="0" indent="0" algn="l" rtl="0">
              <a:lnSpc>
                <a:spcPct val="115000"/>
              </a:lnSpc>
              <a:spcBef>
                <a:spcPts val="0"/>
              </a:spcBef>
              <a:spcAft>
                <a:spcPts val="0"/>
              </a:spcAft>
              <a:buNone/>
            </a:pPr>
            <a:endParaRPr lang="en-US" sz="1600" dirty="0">
              <a:solidFill>
                <a:srgbClr val="424242"/>
              </a:solidFill>
              <a:latin typeface="Roboto"/>
              <a:ea typeface="Roboto"/>
              <a:cs typeface="Roboto"/>
              <a:sym typeface="Roboto"/>
            </a:endParaRPr>
          </a:p>
          <a:p>
            <a:pPr marL="0" lvl="0" indent="0" algn="l" rtl="0">
              <a:lnSpc>
                <a:spcPct val="115000"/>
              </a:lnSpc>
              <a:spcBef>
                <a:spcPts val="0"/>
              </a:spcBef>
              <a:spcAft>
                <a:spcPts val="0"/>
              </a:spcAft>
              <a:buNone/>
            </a:pPr>
            <a:endParaRPr lang="en-US" sz="1600" dirty="0">
              <a:solidFill>
                <a:srgbClr val="424242"/>
              </a:solidFill>
              <a:latin typeface="Roboto"/>
              <a:ea typeface="Roboto"/>
              <a:cs typeface="Roboto"/>
              <a:sym typeface="Roboto"/>
            </a:endParaRPr>
          </a:p>
          <a:p>
            <a:pPr marL="0" lvl="0" indent="0" algn="l" rtl="0">
              <a:lnSpc>
                <a:spcPct val="115000"/>
              </a:lnSpc>
              <a:spcBef>
                <a:spcPts val="0"/>
              </a:spcBef>
              <a:spcAft>
                <a:spcPts val="0"/>
              </a:spcAft>
              <a:buNone/>
            </a:pPr>
            <a:r>
              <a:rPr lang="en" sz="1600" dirty="0" smtClean="0">
                <a:solidFill>
                  <a:srgbClr val="424242"/>
                </a:solidFill>
                <a:latin typeface="Roboto"/>
                <a:ea typeface="Roboto"/>
                <a:cs typeface="Roboto"/>
                <a:sym typeface="Roboto"/>
              </a:rPr>
              <a:t>The </a:t>
            </a:r>
            <a:r>
              <a:rPr lang="en" sz="1600" dirty="0">
                <a:solidFill>
                  <a:srgbClr val="424242"/>
                </a:solidFill>
                <a:latin typeface="Roboto"/>
                <a:ea typeface="Roboto"/>
                <a:cs typeface="Roboto"/>
                <a:sym typeface="Roboto"/>
              </a:rPr>
              <a:t>text explains what happened and why something happened.</a:t>
            </a:r>
            <a:endParaRPr sz="1600" dirty="0">
              <a:solidFill>
                <a:srgbClr val="424242"/>
              </a:solidFill>
              <a:latin typeface="Roboto"/>
              <a:ea typeface="Roboto"/>
              <a:cs typeface="Roboto"/>
              <a:sym typeface="Roboto"/>
            </a:endParaRPr>
          </a:p>
          <a:p>
            <a:pPr marL="0" lvl="0" indent="0" algn="l" rtl="0">
              <a:lnSpc>
                <a:spcPct val="115000"/>
              </a:lnSpc>
              <a:spcBef>
                <a:spcPts val="1600"/>
              </a:spcBef>
              <a:spcAft>
                <a:spcPts val="0"/>
              </a:spcAft>
              <a:buNone/>
            </a:pPr>
            <a:endParaRPr sz="1600" dirty="0">
              <a:solidFill>
                <a:srgbClr val="424242"/>
              </a:solidFill>
              <a:latin typeface="Roboto"/>
              <a:ea typeface="Roboto"/>
              <a:cs typeface="Roboto"/>
              <a:sym typeface="Roboto"/>
            </a:endParaRPr>
          </a:p>
          <a:p>
            <a:pPr marL="0" lvl="0" indent="0" algn="l" rtl="0">
              <a:lnSpc>
                <a:spcPct val="115000"/>
              </a:lnSpc>
              <a:spcBef>
                <a:spcPts val="1600"/>
              </a:spcBef>
              <a:spcAft>
                <a:spcPts val="0"/>
              </a:spcAft>
              <a:buNone/>
            </a:pPr>
            <a:endParaRPr sz="1600" dirty="0">
              <a:solidFill>
                <a:srgbClr val="424242"/>
              </a:solidFill>
              <a:latin typeface="Roboto"/>
              <a:ea typeface="Roboto"/>
              <a:cs typeface="Roboto"/>
              <a:sym typeface="Roboto"/>
            </a:endParaRPr>
          </a:p>
          <a:p>
            <a:pPr marL="0" lvl="0" indent="0" algn="l" rtl="0">
              <a:lnSpc>
                <a:spcPct val="115000"/>
              </a:lnSpc>
              <a:spcBef>
                <a:spcPts val="1600"/>
              </a:spcBef>
              <a:spcAft>
                <a:spcPts val="0"/>
              </a:spcAft>
              <a:buNone/>
            </a:pPr>
            <a:endParaRPr sz="1600" dirty="0">
              <a:solidFill>
                <a:srgbClr val="424242"/>
              </a:solidFill>
              <a:latin typeface="Roboto"/>
              <a:ea typeface="Roboto"/>
              <a:cs typeface="Roboto"/>
              <a:sym typeface="Roboto"/>
            </a:endParaRPr>
          </a:p>
          <a:p>
            <a:pPr marL="0" lvl="0" indent="0" algn="l" rtl="0">
              <a:lnSpc>
                <a:spcPct val="115000"/>
              </a:lnSpc>
              <a:spcBef>
                <a:spcPts val="1600"/>
              </a:spcBef>
              <a:spcAft>
                <a:spcPts val="1600"/>
              </a:spcAft>
              <a:buNone/>
            </a:pPr>
            <a:endParaRPr sz="1600" dirty="0">
              <a:solidFill>
                <a:srgbClr val="424242"/>
              </a:solidFill>
              <a:latin typeface="Roboto"/>
              <a:ea typeface="Roboto"/>
              <a:cs typeface="Roboto"/>
              <a:sym typeface="Roboto"/>
            </a:endParaRPr>
          </a:p>
        </p:txBody>
      </p:sp>
      <p:sp>
        <p:nvSpPr>
          <p:cNvPr id="79" name="Google Shape;79;p15"/>
          <p:cNvSpPr/>
          <p:nvPr/>
        </p:nvSpPr>
        <p:spPr>
          <a:xfrm>
            <a:off x="185025" y="2602575"/>
            <a:ext cx="1529400" cy="2158500"/>
          </a:xfrm>
          <a:prstGeom prst="frame">
            <a:avLst>
              <a:gd name="adj1" fmla="val 12500"/>
            </a:avLst>
          </a:prstGeom>
          <a:solidFill>
            <a:srgbClr val="737373"/>
          </a:solidFill>
          <a:ln w="9525" cap="flat" cmpd="sng">
            <a:solidFill>
              <a:srgbClr val="42424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15"/>
          <p:cNvSpPr/>
          <p:nvPr/>
        </p:nvSpPr>
        <p:spPr>
          <a:xfrm>
            <a:off x="1930075" y="2602575"/>
            <a:ext cx="1529400" cy="2158500"/>
          </a:xfrm>
          <a:prstGeom prst="frame">
            <a:avLst>
              <a:gd name="adj1" fmla="val 12500"/>
            </a:avLst>
          </a:prstGeom>
          <a:solidFill>
            <a:srgbClr val="737373"/>
          </a:solidFill>
          <a:ln w="9525" cap="flat" cmpd="sng">
            <a:solidFill>
              <a:srgbClr val="42424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15"/>
          <p:cNvSpPr/>
          <p:nvPr/>
        </p:nvSpPr>
        <p:spPr>
          <a:xfrm>
            <a:off x="3620350" y="2602575"/>
            <a:ext cx="1529400" cy="2158500"/>
          </a:xfrm>
          <a:prstGeom prst="frame">
            <a:avLst>
              <a:gd name="adj1" fmla="val 12500"/>
            </a:avLst>
          </a:prstGeom>
          <a:solidFill>
            <a:srgbClr val="737373"/>
          </a:solidFill>
          <a:ln w="9525" cap="flat" cmpd="sng">
            <a:solidFill>
              <a:srgbClr val="42424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15"/>
          <p:cNvSpPr/>
          <p:nvPr/>
        </p:nvSpPr>
        <p:spPr>
          <a:xfrm>
            <a:off x="5307850" y="2602575"/>
            <a:ext cx="1529400" cy="2158500"/>
          </a:xfrm>
          <a:prstGeom prst="frame">
            <a:avLst>
              <a:gd name="adj1" fmla="val 12500"/>
            </a:avLst>
          </a:prstGeom>
          <a:solidFill>
            <a:srgbClr val="737373"/>
          </a:solidFill>
          <a:ln w="9525" cap="flat" cmpd="sng">
            <a:solidFill>
              <a:srgbClr val="42424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15"/>
          <p:cNvSpPr/>
          <p:nvPr/>
        </p:nvSpPr>
        <p:spPr>
          <a:xfrm>
            <a:off x="7103225" y="2602575"/>
            <a:ext cx="1529400" cy="2158500"/>
          </a:xfrm>
          <a:prstGeom prst="frame">
            <a:avLst>
              <a:gd name="adj1" fmla="val 12500"/>
            </a:avLst>
          </a:prstGeom>
          <a:solidFill>
            <a:srgbClr val="737373"/>
          </a:solidFill>
          <a:ln w="9525" cap="flat" cmpd="sng">
            <a:solidFill>
              <a:srgbClr val="42424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15"/>
          <p:cNvSpPr txBox="1"/>
          <p:nvPr/>
        </p:nvSpPr>
        <p:spPr>
          <a:xfrm>
            <a:off x="368340" y="2735731"/>
            <a:ext cx="1196400" cy="1693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dirty="0">
                <a:latin typeface="Roboto"/>
                <a:ea typeface="Roboto"/>
                <a:cs typeface="Roboto"/>
                <a:sym typeface="Roboto"/>
              </a:rPr>
              <a:t>Cue Words</a:t>
            </a:r>
            <a:r>
              <a:rPr lang="en" dirty="0">
                <a:latin typeface="Roboto"/>
                <a:ea typeface="Roboto"/>
                <a:cs typeface="Roboto"/>
                <a:sym typeface="Roboto"/>
              </a:rPr>
              <a:t> -</a:t>
            </a:r>
            <a:endParaRPr dirty="0">
              <a:latin typeface="Roboto"/>
              <a:ea typeface="Roboto"/>
              <a:cs typeface="Roboto"/>
              <a:sym typeface="Roboto"/>
            </a:endParaRPr>
          </a:p>
          <a:p>
            <a:pPr marL="0" lvl="0" indent="0" algn="l" rtl="0">
              <a:spcBef>
                <a:spcPts val="0"/>
              </a:spcBef>
              <a:spcAft>
                <a:spcPts val="0"/>
              </a:spcAft>
              <a:buNone/>
            </a:pPr>
            <a:r>
              <a:rPr lang="en" dirty="0">
                <a:latin typeface="Roboto"/>
                <a:ea typeface="Roboto"/>
                <a:cs typeface="Roboto"/>
                <a:sym typeface="Roboto"/>
              </a:rPr>
              <a:t>Such as, specifically, also, in addition to,</a:t>
            </a:r>
            <a:endParaRPr dirty="0">
              <a:latin typeface="Roboto"/>
              <a:ea typeface="Roboto"/>
              <a:cs typeface="Roboto"/>
              <a:sym typeface="Roboto"/>
            </a:endParaRPr>
          </a:p>
          <a:p>
            <a:pPr marL="0" lvl="0" indent="0" algn="l" rtl="0">
              <a:spcBef>
                <a:spcPts val="0"/>
              </a:spcBef>
              <a:spcAft>
                <a:spcPts val="0"/>
              </a:spcAft>
              <a:buNone/>
            </a:pPr>
            <a:r>
              <a:rPr lang="en" dirty="0">
                <a:latin typeface="Roboto"/>
                <a:ea typeface="Roboto"/>
                <a:cs typeface="Roboto"/>
                <a:sym typeface="Roboto"/>
              </a:rPr>
              <a:t>For </a:t>
            </a:r>
            <a:endParaRPr dirty="0">
              <a:latin typeface="Roboto"/>
              <a:ea typeface="Roboto"/>
              <a:cs typeface="Roboto"/>
              <a:sym typeface="Roboto"/>
            </a:endParaRPr>
          </a:p>
          <a:p>
            <a:pPr marL="0" lvl="0" indent="0" algn="l" rtl="0">
              <a:spcBef>
                <a:spcPts val="0"/>
              </a:spcBef>
              <a:spcAft>
                <a:spcPts val="0"/>
              </a:spcAft>
              <a:buNone/>
            </a:pPr>
            <a:r>
              <a:rPr lang="en" dirty="0">
                <a:latin typeface="Roboto"/>
                <a:ea typeface="Roboto"/>
                <a:cs typeface="Roboto"/>
                <a:sym typeface="Roboto"/>
              </a:rPr>
              <a:t>example</a:t>
            </a:r>
            <a:endParaRPr dirty="0">
              <a:latin typeface="Roboto"/>
              <a:ea typeface="Roboto"/>
              <a:cs typeface="Roboto"/>
              <a:sym typeface="Roboto"/>
            </a:endParaRPr>
          </a:p>
        </p:txBody>
      </p:sp>
      <p:sp>
        <p:nvSpPr>
          <p:cNvPr id="85" name="Google Shape;85;p15"/>
          <p:cNvSpPr txBox="1"/>
          <p:nvPr/>
        </p:nvSpPr>
        <p:spPr>
          <a:xfrm>
            <a:off x="2095113" y="2743684"/>
            <a:ext cx="1196400" cy="1262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dirty="0">
                <a:latin typeface="Roboto"/>
                <a:ea typeface="Roboto"/>
                <a:cs typeface="Roboto"/>
                <a:sym typeface="Roboto"/>
              </a:rPr>
              <a:t>Cue Words</a:t>
            </a:r>
            <a:r>
              <a:rPr lang="en" dirty="0">
                <a:latin typeface="Roboto"/>
                <a:ea typeface="Roboto"/>
                <a:cs typeface="Roboto"/>
                <a:sym typeface="Roboto"/>
              </a:rPr>
              <a:t> -</a:t>
            </a:r>
            <a:endParaRPr dirty="0">
              <a:latin typeface="Roboto"/>
              <a:ea typeface="Roboto"/>
              <a:cs typeface="Roboto"/>
              <a:sym typeface="Roboto"/>
            </a:endParaRPr>
          </a:p>
          <a:p>
            <a:pPr marL="0" lvl="0" indent="0" algn="l" rtl="0">
              <a:spcBef>
                <a:spcPts val="0"/>
              </a:spcBef>
              <a:spcAft>
                <a:spcPts val="0"/>
              </a:spcAft>
              <a:buNone/>
            </a:pPr>
            <a:r>
              <a:rPr lang="en" dirty="0">
                <a:latin typeface="Roboto"/>
                <a:ea typeface="Roboto"/>
                <a:cs typeface="Roboto"/>
                <a:sym typeface="Roboto"/>
              </a:rPr>
              <a:t>As a result, because, since, so, cause, issue</a:t>
            </a:r>
            <a:endParaRPr dirty="0">
              <a:latin typeface="Roboto"/>
              <a:ea typeface="Roboto"/>
              <a:cs typeface="Roboto"/>
              <a:sym typeface="Roboto"/>
            </a:endParaRPr>
          </a:p>
        </p:txBody>
      </p:sp>
      <p:sp>
        <p:nvSpPr>
          <p:cNvPr id="86" name="Google Shape;86;p15"/>
          <p:cNvSpPr txBox="1"/>
          <p:nvPr/>
        </p:nvSpPr>
        <p:spPr>
          <a:xfrm>
            <a:off x="3810613" y="2720798"/>
            <a:ext cx="1196400" cy="14775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dirty="0">
                <a:latin typeface="Roboto"/>
                <a:ea typeface="Roboto"/>
                <a:cs typeface="Roboto"/>
                <a:sym typeface="Roboto"/>
              </a:rPr>
              <a:t>Cue Words</a:t>
            </a:r>
            <a:r>
              <a:rPr lang="en" dirty="0">
                <a:latin typeface="Roboto"/>
                <a:ea typeface="Roboto"/>
                <a:cs typeface="Roboto"/>
                <a:sym typeface="Roboto"/>
              </a:rPr>
              <a:t> -</a:t>
            </a:r>
            <a:endParaRPr dirty="0">
              <a:latin typeface="Roboto"/>
              <a:ea typeface="Roboto"/>
              <a:cs typeface="Roboto"/>
              <a:sym typeface="Roboto"/>
            </a:endParaRPr>
          </a:p>
          <a:p>
            <a:pPr marL="0" lvl="0" indent="0" algn="l" rtl="0">
              <a:spcBef>
                <a:spcPts val="0"/>
              </a:spcBef>
              <a:spcAft>
                <a:spcPts val="0"/>
              </a:spcAft>
              <a:buNone/>
            </a:pPr>
            <a:r>
              <a:rPr lang="en" dirty="0">
                <a:latin typeface="Roboto"/>
                <a:ea typeface="Roboto"/>
                <a:cs typeface="Roboto"/>
                <a:sym typeface="Roboto"/>
              </a:rPr>
              <a:t>First, next, then, second, third, finally, after, dates</a:t>
            </a:r>
            <a:endParaRPr dirty="0">
              <a:latin typeface="Roboto"/>
              <a:ea typeface="Roboto"/>
              <a:cs typeface="Roboto"/>
              <a:sym typeface="Roboto"/>
            </a:endParaRPr>
          </a:p>
        </p:txBody>
      </p:sp>
      <p:sp>
        <p:nvSpPr>
          <p:cNvPr id="87" name="Google Shape;87;p15"/>
          <p:cNvSpPr txBox="1"/>
          <p:nvPr/>
        </p:nvSpPr>
        <p:spPr>
          <a:xfrm>
            <a:off x="5474338" y="2709355"/>
            <a:ext cx="1196400" cy="1693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dirty="0">
                <a:latin typeface="Roboto"/>
                <a:ea typeface="Roboto"/>
                <a:cs typeface="Roboto"/>
                <a:sym typeface="Roboto"/>
              </a:rPr>
              <a:t>Cue Words</a:t>
            </a:r>
            <a:r>
              <a:rPr lang="en" dirty="0">
                <a:latin typeface="Roboto"/>
                <a:ea typeface="Roboto"/>
                <a:cs typeface="Roboto"/>
                <a:sym typeface="Roboto"/>
              </a:rPr>
              <a:t> -</a:t>
            </a:r>
            <a:endParaRPr dirty="0">
              <a:latin typeface="Roboto"/>
              <a:ea typeface="Roboto"/>
              <a:cs typeface="Roboto"/>
              <a:sym typeface="Roboto"/>
            </a:endParaRPr>
          </a:p>
          <a:p>
            <a:pPr marL="0" lvl="0" indent="0" algn="l" rtl="0">
              <a:spcBef>
                <a:spcPts val="0"/>
              </a:spcBef>
              <a:spcAft>
                <a:spcPts val="0"/>
              </a:spcAft>
              <a:buNone/>
            </a:pPr>
            <a:r>
              <a:rPr lang="en" dirty="0">
                <a:latin typeface="Roboto"/>
                <a:ea typeface="Roboto"/>
                <a:cs typeface="Roboto"/>
                <a:sym typeface="Roboto"/>
              </a:rPr>
              <a:t>Same, alike, similar to, different, </a:t>
            </a:r>
            <a:endParaRPr dirty="0">
              <a:latin typeface="Roboto"/>
              <a:ea typeface="Roboto"/>
              <a:cs typeface="Roboto"/>
              <a:sym typeface="Roboto"/>
            </a:endParaRPr>
          </a:p>
          <a:p>
            <a:pPr marL="0" lvl="0" indent="0" algn="l" rtl="0">
              <a:spcBef>
                <a:spcPts val="0"/>
              </a:spcBef>
              <a:spcAft>
                <a:spcPts val="0"/>
              </a:spcAft>
              <a:buNone/>
            </a:pPr>
            <a:r>
              <a:rPr lang="en" dirty="0">
                <a:latin typeface="Roboto"/>
                <a:ea typeface="Roboto"/>
                <a:cs typeface="Roboto"/>
                <a:sym typeface="Roboto"/>
              </a:rPr>
              <a:t>Instead,  as opposed to, unlike</a:t>
            </a:r>
            <a:endParaRPr dirty="0">
              <a:latin typeface="Roboto"/>
              <a:ea typeface="Roboto"/>
              <a:cs typeface="Roboto"/>
              <a:sym typeface="Roboto"/>
            </a:endParaRPr>
          </a:p>
        </p:txBody>
      </p:sp>
      <p:sp>
        <p:nvSpPr>
          <p:cNvPr id="88" name="Google Shape;88;p15"/>
          <p:cNvSpPr txBox="1"/>
          <p:nvPr/>
        </p:nvSpPr>
        <p:spPr>
          <a:xfrm>
            <a:off x="7304250" y="2732240"/>
            <a:ext cx="1196400" cy="1462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b="1" dirty="0">
                <a:latin typeface="Roboto"/>
                <a:ea typeface="Roboto"/>
                <a:cs typeface="Roboto"/>
                <a:sym typeface="Roboto"/>
              </a:rPr>
              <a:t>Cue Words</a:t>
            </a:r>
            <a:r>
              <a:rPr lang="en" dirty="0">
                <a:latin typeface="Roboto"/>
                <a:ea typeface="Roboto"/>
                <a:cs typeface="Roboto"/>
                <a:sym typeface="Roboto"/>
              </a:rPr>
              <a:t> -</a:t>
            </a:r>
            <a:endParaRPr dirty="0">
              <a:latin typeface="Roboto"/>
              <a:ea typeface="Roboto"/>
              <a:cs typeface="Roboto"/>
              <a:sym typeface="Roboto"/>
            </a:endParaRPr>
          </a:p>
          <a:p>
            <a:pPr marL="0" lvl="0" indent="0" algn="l" rtl="0">
              <a:spcBef>
                <a:spcPts val="0"/>
              </a:spcBef>
              <a:spcAft>
                <a:spcPts val="0"/>
              </a:spcAft>
              <a:buNone/>
            </a:pPr>
            <a:r>
              <a:rPr lang="en" dirty="0">
                <a:latin typeface="Roboto"/>
                <a:ea typeface="Roboto"/>
                <a:cs typeface="Roboto"/>
                <a:sym typeface="Roboto"/>
              </a:rPr>
              <a:t>Since, because, if, then, therefore, </a:t>
            </a:r>
            <a:r>
              <a:rPr lang="en" sz="1300" dirty="0">
                <a:latin typeface="Roboto"/>
                <a:ea typeface="Roboto"/>
                <a:cs typeface="Roboto"/>
                <a:sym typeface="Roboto"/>
              </a:rPr>
              <a:t>consequently</a:t>
            </a:r>
            <a:endParaRPr sz="1300" dirty="0">
              <a:latin typeface="Roboto"/>
              <a:ea typeface="Roboto"/>
              <a:cs typeface="Roboto"/>
              <a:sym typeface="Roboto"/>
            </a:endParaRPr>
          </a:p>
        </p:txBody>
      </p:sp>
      <p:sp>
        <p:nvSpPr>
          <p:cNvPr id="89" name="Google Shape;89;p15"/>
          <p:cNvSpPr txBox="1"/>
          <p:nvPr/>
        </p:nvSpPr>
        <p:spPr>
          <a:xfrm>
            <a:off x="1968475" y="225675"/>
            <a:ext cx="1452600" cy="2335500"/>
          </a:xfrm>
          <a:prstGeom prst="rect">
            <a:avLst/>
          </a:prstGeom>
          <a:noFill/>
          <a:ln>
            <a:noFill/>
          </a:ln>
        </p:spPr>
        <p:txBody>
          <a:bodyPr spcFirstLastPara="1" wrap="square" lIns="91425" tIns="91425" rIns="91425" bIns="91425" anchor="t" anchorCtr="0">
            <a:spAutoFit/>
          </a:bodyPr>
          <a:lstStyle/>
          <a:p>
            <a:pPr marL="0" lvl="0" indent="0" algn="l" rtl="0">
              <a:lnSpc>
                <a:spcPct val="115000"/>
              </a:lnSpc>
              <a:spcBef>
                <a:spcPts val="0"/>
              </a:spcBef>
              <a:spcAft>
                <a:spcPts val="0"/>
              </a:spcAft>
              <a:buNone/>
            </a:pPr>
            <a:r>
              <a:rPr lang="en" sz="1600" b="1">
                <a:solidFill>
                  <a:srgbClr val="424242"/>
                </a:solidFill>
                <a:latin typeface="Roboto"/>
                <a:ea typeface="Roboto"/>
                <a:cs typeface="Roboto"/>
                <a:sym typeface="Roboto"/>
              </a:rPr>
              <a:t>Problem &amp; Solution</a:t>
            </a:r>
            <a:endParaRPr sz="1600" b="1">
              <a:solidFill>
                <a:srgbClr val="424242"/>
              </a:solidFill>
              <a:latin typeface="Roboto"/>
              <a:ea typeface="Roboto"/>
              <a:cs typeface="Roboto"/>
              <a:sym typeface="Roboto"/>
            </a:endParaRPr>
          </a:p>
          <a:p>
            <a:pPr marL="0" lvl="0" indent="0" algn="l" rtl="0">
              <a:lnSpc>
                <a:spcPct val="115000"/>
              </a:lnSpc>
              <a:spcBef>
                <a:spcPts val="1600"/>
              </a:spcBef>
              <a:spcAft>
                <a:spcPts val="1600"/>
              </a:spcAft>
              <a:buNone/>
            </a:pPr>
            <a:r>
              <a:rPr lang="en" sz="1600">
                <a:solidFill>
                  <a:srgbClr val="424242"/>
                </a:solidFill>
                <a:latin typeface="Roboto"/>
                <a:ea typeface="Roboto"/>
                <a:cs typeface="Roboto"/>
                <a:sym typeface="Roboto"/>
              </a:rPr>
              <a:t>A problem is presented and a solution is given</a:t>
            </a:r>
            <a:endParaRPr/>
          </a:p>
        </p:txBody>
      </p:sp>
      <p:cxnSp>
        <p:nvCxnSpPr>
          <p:cNvPr id="90" name="Google Shape;90;p15"/>
          <p:cNvCxnSpPr/>
          <p:nvPr/>
        </p:nvCxnSpPr>
        <p:spPr>
          <a:xfrm>
            <a:off x="1852375" y="209675"/>
            <a:ext cx="0" cy="2664300"/>
          </a:xfrm>
          <a:prstGeom prst="straightConnector1">
            <a:avLst/>
          </a:prstGeom>
          <a:noFill/>
          <a:ln w="9525" cap="flat" cmpd="sng">
            <a:solidFill>
              <a:srgbClr val="424242"/>
            </a:solidFill>
            <a:prstDash val="solid"/>
            <a:round/>
            <a:headEnd type="none" w="med" len="med"/>
            <a:tailEnd type="none" w="med" len="med"/>
          </a:ln>
        </p:spPr>
      </p:cxnSp>
      <p:cxnSp>
        <p:nvCxnSpPr>
          <p:cNvPr id="91" name="Google Shape;91;p15"/>
          <p:cNvCxnSpPr/>
          <p:nvPr/>
        </p:nvCxnSpPr>
        <p:spPr>
          <a:xfrm>
            <a:off x="3534250" y="203925"/>
            <a:ext cx="0" cy="2664300"/>
          </a:xfrm>
          <a:prstGeom prst="straightConnector1">
            <a:avLst/>
          </a:prstGeom>
          <a:noFill/>
          <a:ln w="9525" cap="flat" cmpd="sng">
            <a:solidFill>
              <a:srgbClr val="424242"/>
            </a:solidFill>
            <a:prstDash val="solid"/>
            <a:round/>
            <a:headEnd type="none" w="med" len="med"/>
            <a:tailEnd type="none" w="med" len="med"/>
          </a:ln>
        </p:spPr>
      </p:cxnSp>
      <p:cxnSp>
        <p:nvCxnSpPr>
          <p:cNvPr id="92" name="Google Shape;92;p15"/>
          <p:cNvCxnSpPr/>
          <p:nvPr/>
        </p:nvCxnSpPr>
        <p:spPr>
          <a:xfrm>
            <a:off x="5235850" y="225675"/>
            <a:ext cx="0" cy="2664300"/>
          </a:xfrm>
          <a:prstGeom prst="straightConnector1">
            <a:avLst/>
          </a:prstGeom>
          <a:noFill/>
          <a:ln w="9525" cap="flat" cmpd="sng">
            <a:solidFill>
              <a:srgbClr val="424242"/>
            </a:solidFill>
            <a:prstDash val="solid"/>
            <a:round/>
            <a:headEnd type="none" w="med" len="med"/>
            <a:tailEnd type="none" w="med" len="med"/>
          </a:ln>
        </p:spPr>
      </p:cxnSp>
      <p:cxnSp>
        <p:nvCxnSpPr>
          <p:cNvPr id="93" name="Google Shape;93;p15"/>
          <p:cNvCxnSpPr/>
          <p:nvPr/>
        </p:nvCxnSpPr>
        <p:spPr>
          <a:xfrm>
            <a:off x="6995350" y="188675"/>
            <a:ext cx="0" cy="2664300"/>
          </a:xfrm>
          <a:prstGeom prst="straightConnector1">
            <a:avLst/>
          </a:prstGeom>
          <a:noFill/>
          <a:ln w="9525" cap="flat" cmpd="sng">
            <a:solidFill>
              <a:srgbClr val="424242"/>
            </a:solidFill>
            <a:prstDash val="solid"/>
            <a:round/>
            <a:headEnd type="none" w="med" len="med"/>
            <a:tailEnd type="none" w="med" len="med"/>
          </a:ln>
        </p:spPr>
      </p:cxn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6"/>
          <p:cNvSpPr txBox="1"/>
          <p:nvPr/>
        </p:nvSpPr>
        <p:spPr>
          <a:xfrm>
            <a:off x="4286575" y="378375"/>
            <a:ext cx="4557300" cy="2607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540">
                <a:latin typeface="Roboto"/>
                <a:ea typeface="Roboto"/>
                <a:cs typeface="Roboto"/>
                <a:sym typeface="Roboto"/>
              </a:rPr>
              <a:t>Objectives:  </a:t>
            </a:r>
            <a:endParaRPr sz="2540">
              <a:latin typeface="Roboto"/>
              <a:ea typeface="Roboto"/>
              <a:cs typeface="Roboto"/>
              <a:sym typeface="Roboto"/>
            </a:endParaRPr>
          </a:p>
          <a:p>
            <a:pPr marL="457200" lvl="0" indent="-342900" algn="l" rtl="0">
              <a:spcBef>
                <a:spcPts val="0"/>
              </a:spcBef>
              <a:spcAft>
                <a:spcPts val="0"/>
              </a:spcAft>
              <a:buClr>
                <a:srgbClr val="000000"/>
              </a:buClr>
              <a:buSzPts val="1800"/>
              <a:buFont typeface="Roboto"/>
              <a:buChar char="●"/>
            </a:pPr>
            <a:r>
              <a:rPr lang="en" sz="1800">
                <a:latin typeface="Roboto"/>
                <a:ea typeface="Roboto"/>
                <a:cs typeface="Roboto"/>
                <a:sym typeface="Roboto"/>
              </a:rPr>
              <a:t>Identify types informational text like those used on museum storyboards and placards.</a:t>
            </a:r>
            <a:endParaRPr sz="1800">
              <a:latin typeface="Roboto"/>
              <a:ea typeface="Roboto"/>
              <a:cs typeface="Roboto"/>
              <a:sym typeface="Roboto"/>
            </a:endParaRPr>
          </a:p>
          <a:p>
            <a:pPr marL="457200" lvl="0" indent="-342900" algn="l" rtl="0">
              <a:spcBef>
                <a:spcPts val="0"/>
              </a:spcBef>
              <a:spcAft>
                <a:spcPts val="0"/>
              </a:spcAft>
              <a:buClr>
                <a:srgbClr val="000000"/>
              </a:buClr>
              <a:buSzPts val="1800"/>
              <a:buFont typeface="Roboto"/>
              <a:buChar char="●"/>
            </a:pPr>
            <a:r>
              <a:rPr lang="en" sz="1800">
                <a:latin typeface="Roboto"/>
                <a:ea typeface="Roboto"/>
                <a:cs typeface="Roboto"/>
                <a:sym typeface="Roboto"/>
              </a:rPr>
              <a:t>Cite textual evidence to support inferences about ways oil impacted the growth of Sand Springs</a:t>
            </a:r>
            <a:endParaRPr sz="1800">
              <a:latin typeface="Roboto"/>
              <a:ea typeface="Roboto"/>
              <a:cs typeface="Roboto"/>
              <a:sym typeface="Roboto"/>
            </a:endParaRPr>
          </a:p>
          <a:p>
            <a:pPr marL="457200" lvl="0" indent="-342900" algn="l" rtl="0">
              <a:spcBef>
                <a:spcPts val="0"/>
              </a:spcBef>
              <a:spcAft>
                <a:spcPts val="0"/>
              </a:spcAft>
              <a:buClr>
                <a:srgbClr val="000000"/>
              </a:buClr>
              <a:buSzPts val="1800"/>
              <a:buFont typeface="Roboto"/>
              <a:buChar char="●"/>
            </a:pPr>
            <a:r>
              <a:rPr lang="en" sz="1800">
                <a:latin typeface="Roboto"/>
                <a:ea typeface="Roboto"/>
                <a:cs typeface="Roboto"/>
                <a:sym typeface="Roboto"/>
              </a:rPr>
              <a:t>Use the 3-2-1 model to discuss Charles Page’s unique impact on early Sand Springs history.</a:t>
            </a:r>
            <a:endParaRPr sz="1800">
              <a:latin typeface="Roboto"/>
              <a:ea typeface="Roboto"/>
              <a:cs typeface="Roboto"/>
              <a:sym typeface="Roboto"/>
            </a:endParaRPr>
          </a:p>
          <a:p>
            <a:pPr marL="0" lvl="0" indent="0" algn="l" rtl="0">
              <a:spcBef>
                <a:spcPts val="0"/>
              </a:spcBef>
              <a:spcAft>
                <a:spcPts val="0"/>
              </a:spcAft>
              <a:buNone/>
            </a:pPr>
            <a:endParaRPr sz="1800">
              <a:latin typeface="Roboto"/>
              <a:ea typeface="Roboto"/>
              <a:cs typeface="Roboto"/>
              <a:sym typeface="Roboto"/>
            </a:endParaRPr>
          </a:p>
          <a:p>
            <a:pPr marL="0" lvl="0" indent="0" algn="l" rtl="0">
              <a:spcBef>
                <a:spcPts val="0"/>
              </a:spcBef>
              <a:spcAft>
                <a:spcPts val="0"/>
              </a:spcAft>
              <a:buNone/>
            </a:pPr>
            <a:endParaRPr sz="1800">
              <a:latin typeface="Roboto"/>
              <a:ea typeface="Roboto"/>
              <a:cs typeface="Roboto"/>
              <a:sym typeface="Roboto"/>
            </a:endParaRPr>
          </a:p>
          <a:p>
            <a:pPr marL="457200" lvl="0" indent="-342900" algn="l" rtl="0">
              <a:spcBef>
                <a:spcPts val="0"/>
              </a:spcBef>
              <a:spcAft>
                <a:spcPts val="0"/>
              </a:spcAft>
              <a:buClr>
                <a:srgbClr val="FFFFFF"/>
              </a:buClr>
              <a:buSzPts val="1800"/>
              <a:buFont typeface="Roboto"/>
              <a:buChar char="●"/>
            </a:pPr>
            <a:endParaRPr sz="1800">
              <a:latin typeface="Roboto"/>
              <a:ea typeface="Roboto"/>
              <a:cs typeface="Roboto"/>
              <a:sym typeface="Roboto"/>
            </a:endParaRPr>
          </a:p>
          <a:p>
            <a:pPr marL="457200" lvl="0" indent="0" algn="l" rtl="0">
              <a:lnSpc>
                <a:spcPct val="115000"/>
              </a:lnSpc>
              <a:spcBef>
                <a:spcPts val="0"/>
              </a:spcBef>
              <a:spcAft>
                <a:spcPts val="0"/>
              </a:spcAft>
              <a:buNone/>
            </a:pPr>
            <a:endParaRPr sz="1800">
              <a:latin typeface="Roboto"/>
              <a:ea typeface="Roboto"/>
              <a:cs typeface="Roboto"/>
              <a:sym typeface="Roboto"/>
            </a:endParaRPr>
          </a:p>
          <a:p>
            <a:pPr marL="457200" lvl="0" indent="0" algn="l" rtl="0">
              <a:lnSpc>
                <a:spcPct val="115000"/>
              </a:lnSpc>
              <a:spcBef>
                <a:spcPts val="0"/>
              </a:spcBef>
              <a:spcAft>
                <a:spcPts val="0"/>
              </a:spcAft>
              <a:buNone/>
            </a:pPr>
            <a:endParaRPr sz="1800">
              <a:latin typeface="Roboto"/>
              <a:ea typeface="Roboto"/>
              <a:cs typeface="Roboto"/>
              <a:sym typeface="Roboto"/>
            </a:endParaRPr>
          </a:p>
        </p:txBody>
      </p:sp>
      <p:sp>
        <p:nvSpPr>
          <p:cNvPr id="99" name="Google Shape;99;p16"/>
          <p:cNvSpPr txBox="1"/>
          <p:nvPr/>
        </p:nvSpPr>
        <p:spPr>
          <a:xfrm>
            <a:off x="160325" y="252425"/>
            <a:ext cx="3774300" cy="4730700"/>
          </a:xfrm>
          <a:prstGeom prst="rect">
            <a:avLst/>
          </a:prstGeom>
          <a:noFill/>
          <a:ln>
            <a:noFill/>
          </a:ln>
        </p:spPr>
        <p:txBody>
          <a:bodyPr spcFirstLastPara="1" wrap="square" lIns="91425" tIns="91425" rIns="91425" bIns="91425" anchor="ctr" anchorCtr="0">
            <a:normAutofit fontScale="70000" lnSpcReduction="20000"/>
          </a:bodyPr>
          <a:lstStyle/>
          <a:p>
            <a:pPr marL="0" lvl="0" indent="0" algn="l" rtl="0">
              <a:lnSpc>
                <a:spcPct val="115000"/>
              </a:lnSpc>
              <a:spcBef>
                <a:spcPts val="0"/>
              </a:spcBef>
              <a:spcAft>
                <a:spcPts val="0"/>
              </a:spcAft>
              <a:buNone/>
            </a:pPr>
            <a:r>
              <a:rPr lang="en" sz="1638" dirty="0">
                <a:solidFill>
                  <a:srgbClr val="797979"/>
                </a:solidFill>
              </a:rPr>
              <a:t>ELA STANDARDS</a:t>
            </a:r>
            <a:endParaRPr sz="1638" dirty="0">
              <a:solidFill>
                <a:srgbClr val="797979"/>
              </a:solidFill>
            </a:endParaRPr>
          </a:p>
          <a:p>
            <a:pPr marL="0" lvl="0" indent="0" algn="l" rtl="0">
              <a:lnSpc>
                <a:spcPct val="115000"/>
              </a:lnSpc>
              <a:spcBef>
                <a:spcPts val="0"/>
              </a:spcBef>
              <a:spcAft>
                <a:spcPts val="0"/>
              </a:spcAft>
              <a:buNone/>
            </a:pPr>
            <a:r>
              <a:rPr lang="en" sz="1638" dirty="0">
                <a:solidFill>
                  <a:srgbClr val="797979"/>
                </a:solidFill>
              </a:rPr>
              <a:t>4.3.R.6  </a:t>
            </a:r>
            <a:r>
              <a:rPr lang="en" sz="1638" dirty="0">
                <a:solidFill>
                  <a:schemeClr val="dk1"/>
                </a:solidFill>
              </a:rPr>
              <a:t>Students will describe the structure of a text (e.g., description, compare/contrast, sequential, problem/solution, </a:t>
            </a:r>
            <a:r>
              <a:rPr lang="en" sz="1638" dirty="0" smtClean="0">
                <a:solidFill>
                  <a:schemeClr val="dk1"/>
                </a:solidFill>
              </a:rPr>
              <a:t>cause/e</a:t>
            </a:r>
            <a:r>
              <a:rPr lang="en-US" sz="1638" dirty="0" smtClean="0">
                <a:solidFill>
                  <a:schemeClr val="dk1"/>
                </a:solidFill>
              </a:rPr>
              <a:t>ff</a:t>
            </a:r>
            <a:r>
              <a:rPr lang="en" sz="1638" dirty="0" smtClean="0">
                <a:solidFill>
                  <a:schemeClr val="dk1"/>
                </a:solidFill>
              </a:rPr>
              <a:t>ect</a:t>
            </a:r>
            <a:r>
              <a:rPr lang="en" sz="1638" dirty="0">
                <a:solidFill>
                  <a:schemeClr val="dk1"/>
                </a:solidFill>
              </a:rPr>
              <a:t>).</a:t>
            </a:r>
            <a:endParaRPr sz="1638" dirty="0">
              <a:solidFill>
                <a:schemeClr val="dk1"/>
              </a:solidFill>
            </a:endParaRPr>
          </a:p>
          <a:p>
            <a:pPr marL="0" lvl="0" indent="0" algn="l" rtl="0">
              <a:lnSpc>
                <a:spcPct val="115000"/>
              </a:lnSpc>
              <a:spcBef>
                <a:spcPts val="0"/>
              </a:spcBef>
              <a:spcAft>
                <a:spcPts val="0"/>
              </a:spcAft>
              <a:buNone/>
            </a:pPr>
            <a:endParaRPr sz="1638" dirty="0">
              <a:solidFill>
                <a:schemeClr val="dk1"/>
              </a:solidFill>
            </a:endParaRPr>
          </a:p>
          <a:p>
            <a:pPr marL="0" lvl="0" indent="0" algn="l" rtl="0">
              <a:lnSpc>
                <a:spcPct val="115000"/>
              </a:lnSpc>
              <a:spcBef>
                <a:spcPts val="0"/>
              </a:spcBef>
              <a:spcAft>
                <a:spcPts val="0"/>
              </a:spcAft>
              <a:buNone/>
            </a:pPr>
            <a:r>
              <a:rPr lang="en" sz="1638" dirty="0">
                <a:solidFill>
                  <a:srgbClr val="797979"/>
                </a:solidFill>
              </a:rPr>
              <a:t>5.3.R.6  </a:t>
            </a:r>
            <a:r>
              <a:rPr lang="en" sz="1638" dirty="0">
                <a:solidFill>
                  <a:schemeClr val="dk1"/>
                </a:solidFill>
              </a:rPr>
              <a:t>Students will distinguish the structures of texts</a:t>
            </a:r>
            <a:endParaRPr sz="1638" dirty="0">
              <a:solidFill>
                <a:schemeClr val="dk1"/>
              </a:solidFill>
            </a:endParaRPr>
          </a:p>
          <a:p>
            <a:pPr marL="0" lvl="0" indent="0" algn="l" rtl="0">
              <a:lnSpc>
                <a:spcPct val="115000"/>
              </a:lnSpc>
              <a:spcBef>
                <a:spcPts val="0"/>
              </a:spcBef>
              <a:spcAft>
                <a:spcPts val="0"/>
              </a:spcAft>
              <a:buNone/>
            </a:pPr>
            <a:r>
              <a:rPr lang="en" sz="1638" dirty="0">
                <a:solidFill>
                  <a:schemeClr val="dk1"/>
                </a:solidFill>
              </a:rPr>
              <a:t>(e.g., description, compare/contrast, sequential, problem/solution, </a:t>
            </a:r>
            <a:r>
              <a:rPr lang="en" sz="1638" dirty="0" smtClean="0">
                <a:solidFill>
                  <a:schemeClr val="dk1"/>
                </a:solidFill>
              </a:rPr>
              <a:t>cause/</a:t>
            </a:r>
            <a:r>
              <a:rPr lang="en-US" sz="1638" dirty="0" smtClean="0">
                <a:solidFill>
                  <a:schemeClr val="dk1"/>
                </a:solidFill>
              </a:rPr>
              <a:t>eff</a:t>
            </a:r>
            <a:r>
              <a:rPr lang="en" sz="1638" dirty="0" smtClean="0">
                <a:solidFill>
                  <a:schemeClr val="dk1"/>
                </a:solidFill>
              </a:rPr>
              <a:t>ect</a:t>
            </a:r>
            <a:r>
              <a:rPr lang="en" sz="1638" dirty="0">
                <a:solidFill>
                  <a:schemeClr val="dk1"/>
                </a:solidFill>
              </a:rPr>
              <a:t>) and content by making inferences about texts and use textual evidence to support understanding.</a:t>
            </a:r>
            <a:endParaRPr sz="1638" dirty="0">
              <a:solidFill>
                <a:schemeClr val="dk1"/>
              </a:solidFill>
            </a:endParaRPr>
          </a:p>
          <a:p>
            <a:pPr marL="0" lvl="0" indent="0" algn="l" rtl="0">
              <a:lnSpc>
                <a:spcPct val="115000"/>
              </a:lnSpc>
              <a:spcBef>
                <a:spcPts val="0"/>
              </a:spcBef>
              <a:spcAft>
                <a:spcPts val="0"/>
              </a:spcAft>
              <a:buNone/>
            </a:pPr>
            <a:endParaRPr sz="1638" dirty="0">
              <a:solidFill>
                <a:schemeClr val="dk1"/>
              </a:solidFill>
            </a:endParaRPr>
          </a:p>
          <a:p>
            <a:pPr marL="0" lvl="0" indent="0" algn="l" rtl="0">
              <a:lnSpc>
                <a:spcPct val="115000"/>
              </a:lnSpc>
              <a:spcBef>
                <a:spcPts val="0"/>
              </a:spcBef>
              <a:spcAft>
                <a:spcPts val="0"/>
              </a:spcAft>
              <a:buNone/>
            </a:pPr>
            <a:r>
              <a:rPr lang="en" sz="1638" dirty="0">
                <a:solidFill>
                  <a:schemeClr val="dk1"/>
                </a:solidFill>
              </a:rPr>
              <a:t>6.3.R.6 Students will analyze the structures of</a:t>
            </a:r>
            <a:endParaRPr sz="1638" dirty="0">
              <a:solidFill>
                <a:schemeClr val="dk1"/>
              </a:solidFill>
            </a:endParaRPr>
          </a:p>
          <a:p>
            <a:pPr marL="0" lvl="0" indent="0" algn="l" rtl="0">
              <a:lnSpc>
                <a:spcPct val="115000"/>
              </a:lnSpc>
              <a:spcBef>
                <a:spcPts val="0"/>
              </a:spcBef>
              <a:spcAft>
                <a:spcPts val="0"/>
              </a:spcAft>
              <a:buNone/>
            </a:pPr>
            <a:r>
              <a:rPr lang="en" sz="1638" dirty="0">
                <a:solidFill>
                  <a:schemeClr val="dk1"/>
                </a:solidFill>
              </a:rPr>
              <a:t>texts (e.g., description, compare/contrast, sequential,</a:t>
            </a:r>
            <a:endParaRPr sz="1638" dirty="0">
              <a:solidFill>
                <a:schemeClr val="dk1"/>
              </a:solidFill>
            </a:endParaRPr>
          </a:p>
          <a:p>
            <a:pPr marL="0" lvl="0" indent="0" algn="l" rtl="0">
              <a:lnSpc>
                <a:spcPct val="115000"/>
              </a:lnSpc>
              <a:spcBef>
                <a:spcPts val="0"/>
              </a:spcBef>
              <a:spcAft>
                <a:spcPts val="0"/>
              </a:spcAft>
              <a:buNone/>
            </a:pPr>
            <a:r>
              <a:rPr lang="en" sz="1638" dirty="0">
                <a:solidFill>
                  <a:schemeClr val="dk1"/>
                </a:solidFill>
              </a:rPr>
              <a:t>problem/solution, cause/effect</a:t>
            </a:r>
            <a:r>
              <a:rPr lang="en" sz="1638" dirty="0" smtClean="0">
                <a:solidFill>
                  <a:schemeClr val="dk1"/>
                </a:solidFill>
              </a:rPr>
              <a:t>) </a:t>
            </a:r>
            <a:r>
              <a:rPr lang="en" sz="1638" dirty="0">
                <a:solidFill>
                  <a:schemeClr val="dk1"/>
                </a:solidFill>
              </a:rPr>
              <a:t>by making inferences </a:t>
            </a:r>
            <a:r>
              <a:rPr lang="en" sz="1638" dirty="0" smtClean="0">
                <a:solidFill>
                  <a:schemeClr val="dk1"/>
                </a:solidFill>
              </a:rPr>
              <a:t>about</a:t>
            </a:r>
            <a:r>
              <a:rPr lang="en-US" sz="1638" dirty="0">
                <a:solidFill>
                  <a:schemeClr val="dk1"/>
                </a:solidFill>
              </a:rPr>
              <a:t> </a:t>
            </a:r>
            <a:r>
              <a:rPr lang="en" sz="1638" dirty="0" smtClean="0">
                <a:solidFill>
                  <a:schemeClr val="dk1"/>
                </a:solidFill>
              </a:rPr>
              <a:t>texts </a:t>
            </a:r>
            <a:r>
              <a:rPr lang="en" sz="1638" dirty="0">
                <a:solidFill>
                  <a:schemeClr val="dk1"/>
                </a:solidFill>
              </a:rPr>
              <a:t>and use textual evidence</a:t>
            </a:r>
            <a:endParaRPr sz="1638" dirty="0">
              <a:solidFill>
                <a:schemeClr val="dk1"/>
              </a:solidFill>
            </a:endParaRPr>
          </a:p>
          <a:p>
            <a:pPr marL="0" lvl="0" indent="0" algn="l" rtl="0">
              <a:lnSpc>
                <a:spcPct val="115000"/>
              </a:lnSpc>
              <a:spcBef>
                <a:spcPts val="0"/>
              </a:spcBef>
              <a:spcAft>
                <a:spcPts val="0"/>
              </a:spcAft>
              <a:buNone/>
            </a:pPr>
            <a:endParaRPr sz="1638" dirty="0">
              <a:solidFill>
                <a:schemeClr val="dk1"/>
              </a:solidFill>
            </a:endParaRPr>
          </a:p>
          <a:p>
            <a:pPr marL="0" lvl="0" indent="0" algn="l" rtl="0">
              <a:lnSpc>
                <a:spcPct val="115000"/>
              </a:lnSpc>
              <a:spcBef>
                <a:spcPts val="0"/>
              </a:spcBef>
              <a:spcAft>
                <a:spcPts val="0"/>
              </a:spcAft>
              <a:buNone/>
            </a:pPr>
            <a:r>
              <a:rPr lang="en" sz="1638" dirty="0">
                <a:solidFill>
                  <a:schemeClr val="dk1"/>
                </a:solidFill>
              </a:rPr>
              <a:t>OKLAHOMA HISTORY STANDARDS</a:t>
            </a:r>
            <a:endParaRPr sz="1638" dirty="0">
              <a:solidFill>
                <a:schemeClr val="dk1"/>
              </a:solidFill>
            </a:endParaRPr>
          </a:p>
          <a:p>
            <a:pPr marL="0" lvl="0" indent="0" algn="l" rtl="0">
              <a:lnSpc>
                <a:spcPct val="115000"/>
              </a:lnSpc>
              <a:spcBef>
                <a:spcPts val="0"/>
              </a:spcBef>
              <a:spcAft>
                <a:spcPts val="0"/>
              </a:spcAft>
              <a:buNone/>
            </a:pPr>
            <a:r>
              <a:rPr lang="en" sz="1638" dirty="0">
                <a:solidFill>
                  <a:schemeClr val="dk1"/>
                </a:solidFill>
              </a:rPr>
              <a:t>OKH.6.2  Analyze the impact of economic growth in various sectors including:  </a:t>
            </a:r>
            <a:r>
              <a:rPr lang="en" sz="1638" i="1" dirty="0">
                <a:solidFill>
                  <a:schemeClr val="dk1"/>
                </a:solidFill>
              </a:rPr>
              <a:t>F. oil and gas boom and bust, including the discovery of new fossil fuel resources</a:t>
            </a:r>
            <a:endParaRPr sz="1638" i="1" dirty="0">
              <a:solidFill>
                <a:schemeClr val="dk1"/>
              </a:solidFill>
            </a:endParaRPr>
          </a:p>
          <a:p>
            <a:pPr marL="0" lvl="0" indent="0" algn="l" rtl="0">
              <a:lnSpc>
                <a:spcPct val="115000"/>
              </a:lnSpc>
              <a:spcBef>
                <a:spcPts val="0"/>
              </a:spcBef>
              <a:spcAft>
                <a:spcPts val="0"/>
              </a:spcAft>
              <a:buNone/>
            </a:pPr>
            <a:endParaRPr sz="1638" dirty="0">
              <a:solidFill>
                <a:schemeClr val="dk1"/>
              </a:solidFill>
            </a:endParaRPr>
          </a:p>
          <a:p>
            <a:pPr marL="0" lvl="0" indent="0" algn="l" rtl="0">
              <a:lnSpc>
                <a:spcPct val="115000"/>
              </a:lnSpc>
              <a:spcBef>
                <a:spcPts val="0"/>
              </a:spcBef>
              <a:spcAft>
                <a:spcPts val="0"/>
              </a:spcAft>
              <a:buNone/>
            </a:pPr>
            <a:r>
              <a:rPr lang="en" sz="1638" dirty="0">
                <a:solidFill>
                  <a:schemeClr val="dk1"/>
                </a:solidFill>
              </a:rPr>
              <a:t>OKH.5 The student will examine the Oklahoma’s political, social, cultural, and economic transformation during the early decades following statehood.</a:t>
            </a:r>
            <a:endParaRPr sz="1638" dirty="0">
              <a:solidFill>
                <a:schemeClr val="dk1"/>
              </a:solidFill>
            </a:endParaRPr>
          </a:p>
          <a:p>
            <a:pPr marL="0" lvl="0" indent="0" algn="l" rtl="0">
              <a:lnSpc>
                <a:spcPct val="115000"/>
              </a:lnSpc>
              <a:spcBef>
                <a:spcPts val="0"/>
              </a:spcBef>
              <a:spcAft>
                <a:spcPts val="0"/>
              </a:spcAft>
              <a:buNone/>
            </a:pPr>
            <a:endParaRPr sz="1638" dirty="0">
              <a:solidFill>
                <a:schemeClr val="dk1"/>
              </a:solidFill>
            </a:endParaRPr>
          </a:p>
          <a:p>
            <a:pPr marL="0" lvl="0" indent="0" algn="l" rtl="0">
              <a:lnSpc>
                <a:spcPct val="115000"/>
              </a:lnSpc>
              <a:spcBef>
                <a:spcPts val="0"/>
              </a:spcBef>
              <a:spcAft>
                <a:spcPts val="0"/>
              </a:spcAft>
              <a:buNone/>
            </a:pPr>
            <a:endParaRPr sz="1800" dirty="0">
              <a:latin typeface="Roboto"/>
              <a:ea typeface="Roboto"/>
              <a:cs typeface="Roboto"/>
              <a:sym typeface="Roboto"/>
            </a:endParaRPr>
          </a:p>
          <a:p>
            <a:pPr marL="0" lvl="0" indent="0" algn="l" rtl="0">
              <a:lnSpc>
                <a:spcPct val="115000"/>
              </a:lnSpc>
              <a:spcBef>
                <a:spcPts val="1600"/>
              </a:spcBef>
              <a:spcAft>
                <a:spcPts val="1600"/>
              </a:spcAft>
              <a:buNone/>
            </a:pPr>
            <a:endParaRPr sz="1800" dirty="0">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103"/>
        <p:cNvGrpSpPr/>
        <p:nvPr/>
      </p:nvGrpSpPr>
      <p:grpSpPr>
        <a:xfrm>
          <a:off x="0" y="0"/>
          <a:ext cx="0" cy="0"/>
          <a:chOff x="0" y="0"/>
          <a:chExt cx="0" cy="0"/>
        </a:xfrm>
      </p:grpSpPr>
      <p:pic>
        <p:nvPicPr>
          <p:cNvPr id="104" name="Google Shape;104;p17"/>
          <p:cNvPicPr preferRelativeResize="0"/>
          <p:nvPr/>
        </p:nvPicPr>
        <p:blipFill rotWithShape="1">
          <a:blip r:embed="rId3">
            <a:alphaModFix/>
          </a:blip>
          <a:srcRect t="60663"/>
          <a:stretch/>
        </p:blipFill>
        <p:spPr>
          <a:xfrm>
            <a:off x="0" y="2569199"/>
            <a:ext cx="9143999" cy="2569200"/>
          </a:xfrm>
          <a:prstGeom prst="rect">
            <a:avLst/>
          </a:prstGeom>
          <a:noFill/>
          <a:ln>
            <a:noFill/>
          </a:ln>
        </p:spPr>
      </p:pic>
      <p:sp>
        <p:nvSpPr>
          <p:cNvPr id="105" name="Google Shape;105;p17"/>
          <p:cNvSpPr/>
          <p:nvPr/>
        </p:nvSpPr>
        <p:spPr>
          <a:xfrm>
            <a:off x="0" y="0"/>
            <a:ext cx="9144000" cy="2569200"/>
          </a:xfrm>
          <a:prstGeom prst="rect">
            <a:avLst/>
          </a:prstGeom>
          <a:solidFill>
            <a:srgbClr val="FADA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6" name="Google Shape;106;p17"/>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07" name="Google Shape;107;p17"/>
          <p:cNvSpPr/>
          <p:nvPr/>
        </p:nvSpPr>
        <p:spPr>
          <a:xfrm rot="-5639586">
            <a:off x="3253832" y="-384952"/>
            <a:ext cx="4196086" cy="5732203"/>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7"/>
          <p:cNvSpPr txBox="1"/>
          <p:nvPr/>
        </p:nvSpPr>
        <p:spPr>
          <a:xfrm rot="-239399">
            <a:off x="3556715" y="3989607"/>
            <a:ext cx="4302829" cy="557844"/>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800">
              <a:solidFill>
                <a:srgbClr val="434343"/>
              </a:solidFill>
              <a:latin typeface="Lato"/>
              <a:ea typeface="Lato"/>
              <a:cs typeface="Lato"/>
              <a:sym typeface="Lato"/>
            </a:endParaRPr>
          </a:p>
        </p:txBody>
      </p:sp>
      <p:sp>
        <p:nvSpPr>
          <p:cNvPr id="109" name="Google Shape;109;p17"/>
          <p:cNvSpPr txBox="1"/>
          <p:nvPr/>
        </p:nvSpPr>
        <p:spPr>
          <a:xfrm rot="-233692">
            <a:off x="2568629" y="589687"/>
            <a:ext cx="5476549" cy="2577074"/>
          </a:xfrm>
          <a:prstGeom prst="rect">
            <a:avLst/>
          </a:prstGeom>
          <a:noFill/>
          <a:ln>
            <a:noFill/>
          </a:ln>
        </p:spPr>
        <p:txBody>
          <a:bodyPr spcFirstLastPara="1" wrap="square" lIns="91425" tIns="91425" rIns="91425" bIns="91425" anchor="t" anchorCtr="0">
            <a:spAutoFit/>
          </a:bodyPr>
          <a:lstStyle/>
          <a:p>
            <a:pPr marL="0" lvl="0" indent="0" algn="l" rtl="0">
              <a:lnSpc>
                <a:spcPct val="114999"/>
              </a:lnSpc>
              <a:spcBef>
                <a:spcPts val="0"/>
              </a:spcBef>
              <a:spcAft>
                <a:spcPts val="0"/>
              </a:spcAft>
              <a:buNone/>
            </a:pPr>
            <a:r>
              <a:rPr lang="en" sz="1200" b="1" dirty="0">
                <a:solidFill>
                  <a:schemeClr val="dk1"/>
                </a:solidFill>
                <a:latin typeface="Times New Roman"/>
                <a:ea typeface="Times New Roman"/>
                <a:cs typeface="Times New Roman"/>
                <a:sym typeface="Times New Roman"/>
              </a:rPr>
              <a:t>Charles Page, Founder of Sand Springs</a:t>
            </a:r>
            <a:endParaRPr sz="1200" b="1" dirty="0">
              <a:solidFill>
                <a:schemeClr val="dk1"/>
              </a:solidFill>
              <a:latin typeface="Times New Roman"/>
              <a:ea typeface="Times New Roman"/>
              <a:cs typeface="Times New Roman"/>
              <a:sym typeface="Times New Roman"/>
            </a:endParaRPr>
          </a:p>
          <a:p>
            <a:pPr marL="0" lvl="0" indent="0" algn="l" rtl="0">
              <a:lnSpc>
                <a:spcPct val="114999"/>
              </a:lnSpc>
              <a:spcBef>
                <a:spcPts val="1000"/>
              </a:spcBef>
              <a:spcAft>
                <a:spcPts val="0"/>
              </a:spcAft>
              <a:buNone/>
            </a:pPr>
            <a:r>
              <a:rPr lang="en" sz="1200" dirty="0">
                <a:solidFill>
                  <a:schemeClr val="dk1"/>
                </a:solidFill>
                <a:latin typeface="Times New Roman"/>
                <a:ea typeface="Times New Roman"/>
                <a:cs typeface="Times New Roman"/>
                <a:sym typeface="Times New Roman"/>
              </a:rPr>
              <a:t>Charles Page was born in 1860.   His family were farmers living  in Arnott, Wisconsin. He was one of eight children. His father died when he was eleven.  Because of his father’s early death,  he went to work to help his family.  His list of jobs after his father's death is amazing. Here are examples of some of the jobs he did: cook, general store clerk, brakeman, fireman, special agent, and Pinkerton detective. </a:t>
            </a:r>
            <a:endParaRPr sz="1200" dirty="0">
              <a:solidFill>
                <a:schemeClr val="dk1"/>
              </a:solidFill>
              <a:latin typeface="Times New Roman"/>
              <a:ea typeface="Times New Roman"/>
              <a:cs typeface="Times New Roman"/>
              <a:sym typeface="Times New Roman"/>
            </a:endParaRPr>
          </a:p>
          <a:p>
            <a:pPr marL="0" lvl="0" indent="0" algn="l" rtl="0">
              <a:spcBef>
                <a:spcPts val="1000"/>
              </a:spcBef>
              <a:spcAft>
                <a:spcPts val="0"/>
              </a:spcAft>
              <a:buNone/>
            </a:pPr>
            <a:r>
              <a:rPr lang="en" b="1" dirty="0">
                <a:solidFill>
                  <a:schemeClr val="dk1"/>
                </a:solidFill>
                <a:latin typeface="Roboto"/>
                <a:ea typeface="Roboto"/>
                <a:cs typeface="Roboto"/>
                <a:sym typeface="Roboto"/>
              </a:rPr>
              <a:t>What kind of informational text is this?  Choose the best answer.</a:t>
            </a:r>
            <a:endParaRPr b="1"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Descriptive			</a:t>
            </a:r>
            <a:r>
              <a:rPr lang="en" dirty="0" smtClean="0">
                <a:solidFill>
                  <a:schemeClr val="dk1"/>
                </a:solidFill>
                <a:latin typeface="Roboto"/>
                <a:ea typeface="Roboto"/>
                <a:cs typeface="Roboto"/>
                <a:sym typeface="Roboto"/>
              </a:rPr>
              <a:t>c</a:t>
            </a:r>
            <a:r>
              <a:rPr lang="en" dirty="0">
                <a:solidFill>
                  <a:schemeClr val="dk1"/>
                </a:solidFill>
                <a:latin typeface="Roboto"/>
                <a:ea typeface="Roboto"/>
                <a:cs typeface="Roboto"/>
                <a:sym typeface="Roboto"/>
              </a:rPr>
              <a:t>. Sequence</a:t>
            </a:r>
            <a:endParaRPr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Compare and contrast		d. Cause and effect</a:t>
            </a:r>
            <a:endParaRPr sz="1200" dirty="0">
              <a:solidFill>
                <a:schemeClr val="dk1"/>
              </a:solidFill>
              <a:latin typeface="Times New Roman"/>
              <a:ea typeface="Times New Roman"/>
              <a:cs typeface="Times New Roman"/>
              <a:sym typeface="Times New Roman"/>
            </a:endParaRPr>
          </a:p>
        </p:txBody>
      </p:sp>
      <p:sp>
        <p:nvSpPr>
          <p:cNvPr id="110" name="Google Shape;110;p17"/>
          <p:cNvSpPr txBox="1"/>
          <p:nvPr/>
        </p:nvSpPr>
        <p:spPr>
          <a:xfrm rot="-187738">
            <a:off x="2838408" y="3286364"/>
            <a:ext cx="5103231" cy="104641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dirty="0"/>
              <a:t>Play audio:  </a:t>
            </a:r>
            <a:r>
              <a:rPr lang="en" u="sng" dirty="0">
                <a:solidFill>
                  <a:schemeClr val="hlink"/>
                </a:solidFill>
                <a:hlinkClick r:id="rId4"/>
              </a:rPr>
              <a:t>https://drive.google.com/file/d/1NiyoGKmATBXGZNR8ngmAd2aIlHqo5GQh/view?usp=sharing</a:t>
            </a: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114"/>
        <p:cNvGrpSpPr/>
        <p:nvPr/>
      </p:nvGrpSpPr>
      <p:grpSpPr>
        <a:xfrm>
          <a:off x="0" y="0"/>
          <a:ext cx="0" cy="0"/>
          <a:chOff x="0" y="0"/>
          <a:chExt cx="0" cy="0"/>
        </a:xfrm>
      </p:grpSpPr>
      <p:pic>
        <p:nvPicPr>
          <p:cNvPr id="115" name="Google Shape;115;p18"/>
          <p:cNvPicPr preferRelativeResize="0"/>
          <p:nvPr/>
        </p:nvPicPr>
        <p:blipFill rotWithShape="1">
          <a:blip r:embed="rId3">
            <a:alphaModFix/>
          </a:blip>
          <a:srcRect t="60663"/>
          <a:stretch/>
        </p:blipFill>
        <p:spPr>
          <a:xfrm>
            <a:off x="0" y="2569199"/>
            <a:ext cx="9143999" cy="2569200"/>
          </a:xfrm>
          <a:prstGeom prst="rect">
            <a:avLst/>
          </a:prstGeom>
          <a:noFill/>
          <a:ln>
            <a:noFill/>
          </a:ln>
        </p:spPr>
      </p:pic>
      <p:sp>
        <p:nvSpPr>
          <p:cNvPr id="116" name="Google Shape;116;p18"/>
          <p:cNvSpPr/>
          <p:nvPr/>
        </p:nvSpPr>
        <p:spPr>
          <a:xfrm>
            <a:off x="0" y="0"/>
            <a:ext cx="9144000" cy="2569200"/>
          </a:xfrm>
          <a:prstGeom prst="rect">
            <a:avLst/>
          </a:prstGeom>
          <a:solidFill>
            <a:srgbClr val="FADA8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8"/>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18" name="Google Shape;118;p18"/>
          <p:cNvSpPr/>
          <p:nvPr/>
        </p:nvSpPr>
        <p:spPr>
          <a:xfrm rot="-5639586">
            <a:off x="3253832" y="-384952"/>
            <a:ext cx="4196086" cy="5732203"/>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8"/>
          <p:cNvSpPr txBox="1"/>
          <p:nvPr/>
        </p:nvSpPr>
        <p:spPr>
          <a:xfrm rot="-239399">
            <a:off x="3556715" y="3989607"/>
            <a:ext cx="4302829" cy="557844"/>
          </a:xfrm>
          <a:prstGeom prst="rect">
            <a:avLst/>
          </a:prstGeom>
          <a:noFill/>
          <a:ln>
            <a:noFill/>
          </a:ln>
        </p:spPr>
        <p:txBody>
          <a:bodyPr spcFirstLastPara="1" wrap="square" lIns="91425" tIns="91425" rIns="91425" bIns="91425" anchor="ctr" anchorCtr="0">
            <a:noAutofit/>
          </a:bodyPr>
          <a:lstStyle/>
          <a:p>
            <a:pPr marL="0" lvl="0" indent="0" algn="ctr" rtl="0">
              <a:spcBef>
                <a:spcPts val="0"/>
              </a:spcBef>
              <a:spcAft>
                <a:spcPts val="0"/>
              </a:spcAft>
              <a:buNone/>
            </a:pPr>
            <a:endParaRPr sz="1800">
              <a:solidFill>
                <a:srgbClr val="434343"/>
              </a:solidFill>
              <a:latin typeface="Lato"/>
              <a:ea typeface="Lato"/>
              <a:cs typeface="Lato"/>
              <a:sym typeface="Lato"/>
            </a:endParaRPr>
          </a:p>
        </p:txBody>
      </p:sp>
      <p:sp>
        <p:nvSpPr>
          <p:cNvPr id="120" name="Google Shape;120;p18"/>
          <p:cNvSpPr txBox="1"/>
          <p:nvPr/>
        </p:nvSpPr>
        <p:spPr>
          <a:xfrm rot="-233692">
            <a:off x="2607301" y="666367"/>
            <a:ext cx="5476549" cy="2917679"/>
          </a:xfrm>
          <a:prstGeom prst="rect">
            <a:avLst/>
          </a:prstGeom>
          <a:noFill/>
          <a:ln>
            <a:noFill/>
          </a:ln>
        </p:spPr>
        <p:txBody>
          <a:bodyPr spcFirstLastPara="1" wrap="square" lIns="91425" tIns="91425" rIns="91425" bIns="91425" anchor="t" anchorCtr="0">
            <a:spAutoFit/>
          </a:bodyPr>
          <a:lstStyle/>
          <a:p>
            <a:pPr marL="0" lvl="0" indent="0" algn="l" rtl="0">
              <a:lnSpc>
                <a:spcPct val="114999"/>
              </a:lnSpc>
              <a:spcBef>
                <a:spcPts val="0"/>
              </a:spcBef>
              <a:spcAft>
                <a:spcPts val="0"/>
              </a:spcAft>
              <a:buNone/>
            </a:pPr>
            <a:r>
              <a:rPr lang="en" sz="1200" b="1" dirty="0">
                <a:solidFill>
                  <a:schemeClr val="dk1"/>
                </a:solidFill>
                <a:latin typeface="Times New Roman"/>
                <a:ea typeface="Times New Roman"/>
                <a:cs typeface="Times New Roman"/>
                <a:sym typeface="Times New Roman"/>
              </a:rPr>
              <a:t>Early Years</a:t>
            </a:r>
            <a:endParaRPr sz="1200" b="1" dirty="0">
              <a:solidFill>
                <a:schemeClr val="dk1"/>
              </a:solidFill>
              <a:latin typeface="Times New Roman"/>
              <a:ea typeface="Times New Roman"/>
              <a:cs typeface="Times New Roman"/>
              <a:sym typeface="Times New Roman"/>
            </a:endParaRPr>
          </a:p>
          <a:p>
            <a:pPr marL="0" lvl="0" indent="0" algn="l" rtl="0">
              <a:lnSpc>
                <a:spcPct val="114999"/>
              </a:lnSpc>
              <a:spcBef>
                <a:spcPts val="1000"/>
              </a:spcBef>
              <a:spcAft>
                <a:spcPts val="0"/>
              </a:spcAft>
              <a:buNone/>
            </a:pPr>
            <a:r>
              <a:rPr lang="en" sz="1200" dirty="0">
                <a:solidFill>
                  <a:schemeClr val="dk1"/>
                </a:solidFill>
                <a:latin typeface="Times New Roman"/>
                <a:ea typeface="Times New Roman"/>
                <a:cs typeface="Times New Roman"/>
                <a:sym typeface="Times New Roman"/>
              </a:rPr>
              <a:t>He married his first wife </a:t>
            </a:r>
            <a:r>
              <a:rPr lang="en" sz="1200" dirty="0" smtClean="0">
                <a:solidFill>
                  <a:schemeClr val="dk1"/>
                </a:solidFill>
                <a:latin typeface="Times New Roman"/>
                <a:ea typeface="Times New Roman"/>
                <a:cs typeface="Times New Roman"/>
                <a:sym typeface="Times New Roman"/>
              </a:rPr>
              <a:t>Lucil</a:t>
            </a:r>
            <a:r>
              <a:rPr lang="en-US" sz="1200" dirty="0" smtClean="0">
                <a:solidFill>
                  <a:schemeClr val="dk1"/>
                </a:solidFill>
                <a:latin typeface="Times New Roman"/>
                <a:ea typeface="Times New Roman"/>
                <a:cs typeface="Times New Roman"/>
                <a:sym typeface="Times New Roman"/>
              </a:rPr>
              <a:t>l</a:t>
            </a:r>
            <a:r>
              <a:rPr lang="en" sz="1200" dirty="0" smtClean="0">
                <a:solidFill>
                  <a:schemeClr val="dk1"/>
                </a:solidFill>
                <a:latin typeface="Times New Roman"/>
                <a:ea typeface="Times New Roman"/>
                <a:cs typeface="Times New Roman"/>
                <a:sym typeface="Times New Roman"/>
              </a:rPr>
              <a:t>e </a:t>
            </a:r>
            <a:r>
              <a:rPr lang="en" sz="1200" dirty="0">
                <a:solidFill>
                  <a:schemeClr val="dk1"/>
                </a:solidFill>
                <a:latin typeface="Times New Roman"/>
                <a:ea typeface="Times New Roman"/>
                <a:cs typeface="Times New Roman"/>
                <a:sym typeface="Times New Roman"/>
              </a:rPr>
              <a:t>(Lucy) in 1881.  In </a:t>
            </a:r>
            <a:r>
              <a:rPr lang="en" sz="1200" dirty="0" smtClean="0">
                <a:solidFill>
                  <a:schemeClr val="dk1"/>
                </a:solidFill>
                <a:latin typeface="Times New Roman"/>
                <a:ea typeface="Times New Roman"/>
                <a:cs typeface="Times New Roman"/>
                <a:sym typeface="Times New Roman"/>
              </a:rPr>
              <a:t>1900</a:t>
            </a:r>
            <a:r>
              <a:rPr lang="en-US" sz="1200" dirty="0" smtClean="0">
                <a:solidFill>
                  <a:schemeClr val="dk1"/>
                </a:solidFill>
                <a:latin typeface="Times New Roman"/>
                <a:ea typeface="Times New Roman"/>
                <a:cs typeface="Times New Roman"/>
                <a:sym typeface="Times New Roman"/>
              </a:rPr>
              <a:t>,</a:t>
            </a:r>
            <a:r>
              <a:rPr lang="en" sz="1200" dirty="0" smtClean="0">
                <a:solidFill>
                  <a:schemeClr val="dk1"/>
                </a:solidFill>
                <a:latin typeface="Times New Roman"/>
                <a:ea typeface="Times New Roman"/>
                <a:cs typeface="Times New Roman"/>
                <a:sym typeface="Times New Roman"/>
              </a:rPr>
              <a:t> </a:t>
            </a:r>
            <a:r>
              <a:rPr lang="en" sz="1200" dirty="0">
                <a:solidFill>
                  <a:schemeClr val="dk1"/>
                </a:solidFill>
                <a:latin typeface="Times New Roman"/>
                <a:ea typeface="Times New Roman"/>
                <a:cs typeface="Times New Roman"/>
                <a:sym typeface="Times New Roman"/>
              </a:rPr>
              <a:t>he moved his family to Colorado Springs, where he worked in real estate development, </a:t>
            </a:r>
            <a:r>
              <a:rPr lang="en-US" sz="1200" dirty="0" smtClean="0">
                <a:solidFill>
                  <a:schemeClr val="dk1"/>
                </a:solidFill>
                <a:latin typeface="Times New Roman"/>
                <a:ea typeface="Times New Roman"/>
                <a:cs typeface="Times New Roman"/>
                <a:sym typeface="Times New Roman"/>
              </a:rPr>
              <a:t>establishing </a:t>
            </a:r>
            <a:r>
              <a:rPr lang="en" sz="1200" dirty="0" smtClean="0">
                <a:solidFill>
                  <a:schemeClr val="dk1"/>
                </a:solidFill>
                <a:latin typeface="Times New Roman"/>
                <a:ea typeface="Times New Roman"/>
                <a:cs typeface="Times New Roman"/>
                <a:sym typeface="Times New Roman"/>
              </a:rPr>
              <a:t>power </a:t>
            </a:r>
            <a:r>
              <a:rPr lang="en" sz="1200" dirty="0">
                <a:solidFill>
                  <a:schemeClr val="dk1"/>
                </a:solidFill>
                <a:latin typeface="Times New Roman"/>
                <a:ea typeface="Times New Roman"/>
                <a:cs typeface="Times New Roman"/>
                <a:sym typeface="Times New Roman"/>
              </a:rPr>
              <a:t>plants, and </a:t>
            </a:r>
            <a:r>
              <a:rPr lang="en" sz="1200" dirty="0" smtClean="0">
                <a:solidFill>
                  <a:schemeClr val="dk1"/>
                </a:solidFill>
                <a:latin typeface="Times New Roman"/>
                <a:ea typeface="Times New Roman"/>
                <a:cs typeface="Times New Roman"/>
                <a:sym typeface="Times New Roman"/>
              </a:rPr>
              <a:t>drilling</a:t>
            </a:r>
            <a:r>
              <a:rPr lang="en-US" sz="1200" dirty="0" smtClean="0">
                <a:solidFill>
                  <a:schemeClr val="dk1"/>
                </a:solidFill>
                <a:latin typeface="Times New Roman"/>
                <a:ea typeface="Times New Roman"/>
                <a:cs typeface="Times New Roman"/>
                <a:sym typeface="Times New Roman"/>
              </a:rPr>
              <a:t> for oil</a:t>
            </a:r>
            <a:r>
              <a:rPr lang="en" sz="1200" dirty="0" smtClean="0">
                <a:solidFill>
                  <a:schemeClr val="dk1"/>
                </a:solidFill>
                <a:latin typeface="Times New Roman"/>
                <a:ea typeface="Times New Roman"/>
                <a:cs typeface="Times New Roman"/>
                <a:sym typeface="Times New Roman"/>
              </a:rPr>
              <a:t>.  </a:t>
            </a:r>
            <a:r>
              <a:rPr lang="en" sz="1200" dirty="0">
                <a:solidFill>
                  <a:schemeClr val="dk1"/>
                </a:solidFill>
                <a:latin typeface="Times New Roman"/>
                <a:ea typeface="Times New Roman"/>
                <a:cs typeface="Times New Roman"/>
                <a:sym typeface="Times New Roman"/>
              </a:rPr>
              <a:t>No matter what kind of job he did, he always sent money to help his mother.  </a:t>
            </a:r>
            <a:r>
              <a:rPr lang="en-US" sz="1200" dirty="0" smtClean="0">
                <a:solidFill>
                  <a:schemeClr val="dk1"/>
                </a:solidFill>
                <a:latin typeface="Times New Roman"/>
                <a:ea typeface="Times New Roman"/>
                <a:cs typeface="Times New Roman"/>
                <a:sym typeface="Times New Roman"/>
              </a:rPr>
              <a:t>He told her that he would always take care of her.  </a:t>
            </a:r>
            <a:r>
              <a:rPr lang="en" sz="1200" dirty="0" smtClean="0">
                <a:solidFill>
                  <a:schemeClr val="dk1"/>
                </a:solidFill>
                <a:latin typeface="Times New Roman"/>
                <a:ea typeface="Times New Roman"/>
                <a:cs typeface="Times New Roman"/>
                <a:sym typeface="Times New Roman"/>
              </a:rPr>
              <a:t>He moved</a:t>
            </a:r>
            <a:r>
              <a:rPr lang="en-US" sz="1200" dirty="0" smtClean="0">
                <a:solidFill>
                  <a:schemeClr val="dk1"/>
                </a:solidFill>
                <a:latin typeface="Times New Roman"/>
                <a:ea typeface="Times New Roman"/>
                <a:cs typeface="Times New Roman"/>
                <a:sym typeface="Times New Roman"/>
              </a:rPr>
              <a:t> his own family</a:t>
            </a:r>
            <a:r>
              <a:rPr lang="en" sz="1200" dirty="0" smtClean="0">
                <a:solidFill>
                  <a:schemeClr val="dk1"/>
                </a:solidFill>
                <a:latin typeface="Times New Roman"/>
                <a:ea typeface="Times New Roman"/>
                <a:cs typeface="Times New Roman"/>
                <a:sym typeface="Times New Roman"/>
              </a:rPr>
              <a:t> </a:t>
            </a:r>
            <a:r>
              <a:rPr lang="en" sz="1200" dirty="0">
                <a:solidFill>
                  <a:schemeClr val="dk1"/>
                </a:solidFill>
                <a:latin typeface="Times New Roman"/>
                <a:ea typeface="Times New Roman"/>
                <a:cs typeface="Times New Roman"/>
                <a:sym typeface="Times New Roman"/>
              </a:rPr>
              <a:t>to Tulsa in the early 1900’s.</a:t>
            </a:r>
            <a:endParaRPr sz="1200" dirty="0">
              <a:solidFill>
                <a:schemeClr val="dk1"/>
              </a:solidFill>
              <a:latin typeface="Times New Roman"/>
              <a:ea typeface="Times New Roman"/>
              <a:cs typeface="Times New Roman"/>
              <a:sym typeface="Times New Roman"/>
            </a:endParaRPr>
          </a:p>
          <a:p>
            <a:pPr marL="0" lvl="0" indent="0" algn="l" rtl="0">
              <a:lnSpc>
                <a:spcPct val="114999"/>
              </a:lnSpc>
              <a:spcBef>
                <a:spcPts val="1000"/>
              </a:spcBef>
              <a:spcAft>
                <a:spcPts val="0"/>
              </a:spcAft>
              <a:buNone/>
            </a:pPr>
            <a:endParaRPr sz="1200" dirty="0">
              <a:solidFill>
                <a:schemeClr val="dk1"/>
              </a:solidFill>
              <a:latin typeface="Times New Roman"/>
              <a:ea typeface="Times New Roman"/>
              <a:cs typeface="Times New Roman"/>
              <a:sym typeface="Times New Roman"/>
            </a:endParaRPr>
          </a:p>
          <a:p>
            <a:pPr marL="0" lvl="0" indent="0" algn="l" rtl="0">
              <a:spcBef>
                <a:spcPts val="1000"/>
              </a:spcBef>
              <a:spcAft>
                <a:spcPts val="0"/>
              </a:spcAft>
              <a:buNone/>
            </a:pPr>
            <a:r>
              <a:rPr lang="en" b="1" dirty="0">
                <a:solidFill>
                  <a:schemeClr val="dk1"/>
                </a:solidFill>
                <a:latin typeface="Roboto"/>
                <a:ea typeface="Roboto"/>
                <a:cs typeface="Roboto"/>
                <a:sym typeface="Roboto"/>
              </a:rPr>
              <a:t>What kind of informational text is this?  Choose the best answer.</a:t>
            </a:r>
            <a:endParaRPr b="1"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Descriptive			</a:t>
            </a:r>
            <a:r>
              <a:rPr lang="en" dirty="0" smtClean="0">
                <a:solidFill>
                  <a:schemeClr val="dk1"/>
                </a:solidFill>
                <a:latin typeface="Roboto"/>
                <a:ea typeface="Roboto"/>
                <a:cs typeface="Roboto"/>
                <a:sym typeface="Roboto"/>
              </a:rPr>
              <a:t>c</a:t>
            </a:r>
            <a:r>
              <a:rPr lang="en" dirty="0">
                <a:solidFill>
                  <a:schemeClr val="dk1"/>
                </a:solidFill>
                <a:latin typeface="Roboto"/>
                <a:ea typeface="Roboto"/>
                <a:cs typeface="Roboto"/>
                <a:sym typeface="Roboto"/>
              </a:rPr>
              <a:t>. Sequence</a:t>
            </a:r>
            <a:endParaRPr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Compare and contrast		d. Cause and effect</a:t>
            </a:r>
            <a:endParaRPr sz="1200" dirty="0">
              <a:solidFill>
                <a:schemeClr val="dk1"/>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124"/>
        <p:cNvGrpSpPr/>
        <p:nvPr/>
      </p:nvGrpSpPr>
      <p:grpSpPr>
        <a:xfrm>
          <a:off x="0" y="0"/>
          <a:ext cx="0" cy="0"/>
          <a:chOff x="0" y="0"/>
          <a:chExt cx="0" cy="0"/>
        </a:xfrm>
      </p:grpSpPr>
      <p:pic>
        <p:nvPicPr>
          <p:cNvPr id="125" name="Google Shape;125;p19"/>
          <p:cNvPicPr preferRelativeResize="0"/>
          <p:nvPr/>
        </p:nvPicPr>
        <p:blipFill rotWithShape="1">
          <a:blip r:embed="rId3">
            <a:alphaModFix/>
          </a:blip>
          <a:srcRect t="60663"/>
          <a:stretch/>
        </p:blipFill>
        <p:spPr>
          <a:xfrm>
            <a:off x="0" y="2574324"/>
            <a:ext cx="9143999" cy="2569200"/>
          </a:xfrm>
          <a:prstGeom prst="rect">
            <a:avLst/>
          </a:prstGeom>
          <a:noFill/>
          <a:ln>
            <a:noFill/>
          </a:ln>
        </p:spPr>
      </p:pic>
      <p:sp>
        <p:nvSpPr>
          <p:cNvPr id="126" name="Google Shape;126;p19"/>
          <p:cNvSpPr/>
          <p:nvPr/>
        </p:nvSpPr>
        <p:spPr>
          <a:xfrm>
            <a:off x="0" y="0"/>
            <a:ext cx="9144000" cy="2569200"/>
          </a:xfrm>
          <a:prstGeom prst="rect">
            <a:avLst/>
          </a:prstGeom>
          <a:solidFill>
            <a:srgbClr val="F4C7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7" name="Google Shape;127;p19"/>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28" name="Google Shape;128;p19"/>
          <p:cNvSpPr/>
          <p:nvPr/>
        </p:nvSpPr>
        <p:spPr>
          <a:xfrm rot="-5641810">
            <a:off x="3276361" y="-630511"/>
            <a:ext cx="4195976" cy="6272622"/>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9" name="Google Shape;129;p19"/>
          <p:cNvSpPr txBox="1"/>
          <p:nvPr/>
        </p:nvSpPr>
        <p:spPr>
          <a:xfrm>
            <a:off x="2318900" y="900425"/>
            <a:ext cx="59946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
        <p:nvSpPr>
          <p:cNvPr id="130" name="Google Shape;130;p19"/>
          <p:cNvSpPr txBox="1"/>
          <p:nvPr/>
        </p:nvSpPr>
        <p:spPr>
          <a:xfrm rot="-248518">
            <a:off x="2508023" y="725419"/>
            <a:ext cx="5802455" cy="3342407"/>
          </a:xfrm>
          <a:prstGeom prst="rect">
            <a:avLst/>
          </a:prstGeom>
          <a:noFill/>
          <a:ln>
            <a:noFill/>
          </a:ln>
        </p:spPr>
        <p:txBody>
          <a:bodyPr spcFirstLastPara="1" wrap="square" lIns="91425" tIns="91425" rIns="91425" bIns="91425" anchor="t" anchorCtr="0">
            <a:spAutoFit/>
          </a:bodyPr>
          <a:lstStyle/>
          <a:p>
            <a:pPr marL="0" lvl="0" indent="0" algn="l" rtl="0">
              <a:lnSpc>
                <a:spcPct val="114999"/>
              </a:lnSpc>
              <a:spcBef>
                <a:spcPts val="0"/>
              </a:spcBef>
              <a:spcAft>
                <a:spcPts val="0"/>
              </a:spcAft>
              <a:buNone/>
            </a:pPr>
            <a:r>
              <a:rPr lang="en" sz="1200" b="1" dirty="0">
                <a:solidFill>
                  <a:schemeClr val="dk1"/>
                </a:solidFill>
                <a:highlight>
                  <a:srgbClr val="FFFFFF"/>
                </a:highlight>
              </a:rPr>
              <a:t>Tulsa:  The Land of Oil Opportunity</a:t>
            </a:r>
            <a:endParaRPr sz="1200" b="1" dirty="0">
              <a:solidFill>
                <a:schemeClr val="dk1"/>
              </a:solidFill>
              <a:highlight>
                <a:srgbClr val="FFFFFF"/>
              </a:highlight>
            </a:endParaRPr>
          </a:p>
          <a:p>
            <a:pPr marL="0" lvl="0" indent="0" algn="l" rtl="0">
              <a:lnSpc>
                <a:spcPct val="114999"/>
              </a:lnSpc>
              <a:spcBef>
                <a:spcPts val="1000"/>
              </a:spcBef>
              <a:spcAft>
                <a:spcPts val="0"/>
              </a:spcAft>
              <a:buNone/>
            </a:pPr>
            <a:r>
              <a:rPr lang="en" sz="1200" dirty="0">
                <a:solidFill>
                  <a:schemeClr val="dk1"/>
                </a:solidFill>
                <a:highlight>
                  <a:srgbClr val="FFFFFF"/>
                </a:highlight>
              </a:rPr>
              <a:t>Charles Page moved his family to Tulsa during Oklahoma's golden age of oil and opportunity. During </a:t>
            </a:r>
            <a:r>
              <a:rPr lang="en-US" sz="1200" dirty="0" smtClean="0">
                <a:solidFill>
                  <a:schemeClr val="dk1"/>
                </a:solidFill>
                <a:highlight>
                  <a:srgbClr val="FFFFFF"/>
                </a:highlight>
              </a:rPr>
              <a:t>these early days in Oklahoma</a:t>
            </a:r>
            <a:r>
              <a:rPr lang="en" sz="1200" dirty="0" smtClean="0">
                <a:solidFill>
                  <a:schemeClr val="dk1"/>
                </a:solidFill>
                <a:highlight>
                  <a:srgbClr val="FFFFFF"/>
                </a:highlight>
              </a:rPr>
              <a:t>, </a:t>
            </a:r>
            <a:r>
              <a:rPr lang="en" sz="1200" dirty="0">
                <a:solidFill>
                  <a:schemeClr val="dk1"/>
                </a:solidFill>
                <a:highlight>
                  <a:srgbClr val="FFFFFF"/>
                </a:highlight>
              </a:rPr>
              <a:t>many people became rich from drilling for oil. After drilling many dry wells, his efforts paid off.  He struck </a:t>
            </a:r>
            <a:r>
              <a:rPr lang="en-US" sz="1200" dirty="0" smtClean="0">
                <a:solidFill>
                  <a:schemeClr val="dk1"/>
                </a:solidFill>
                <a:highlight>
                  <a:srgbClr val="FFFFFF"/>
                </a:highlight>
              </a:rPr>
              <a:t>oil and </a:t>
            </a:r>
            <a:r>
              <a:rPr lang="en" sz="1200" dirty="0" smtClean="0">
                <a:solidFill>
                  <a:schemeClr val="dk1"/>
                </a:solidFill>
                <a:highlight>
                  <a:srgbClr val="FFFFFF"/>
                </a:highlight>
              </a:rPr>
              <a:t>became </a:t>
            </a:r>
            <a:r>
              <a:rPr lang="en" sz="1200" dirty="0">
                <a:solidFill>
                  <a:schemeClr val="dk1"/>
                </a:solidFill>
                <a:highlight>
                  <a:srgbClr val="FFFFFF"/>
                </a:highlight>
              </a:rPr>
              <a:t>a wealthy man. Consequently, Mr. Page wanted to do something special with the money he made. He wanted to build a town. He wanted to create jobs. He wanted to help people. </a:t>
            </a:r>
            <a:r>
              <a:rPr lang="en-US" sz="1200" dirty="0" smtClean="0">
                <a:solidFill>
                  <a:schemeClr val="dk1"/>
                </a:solidFill>
                <a:highlight>
                  <a:srgbClr val="FFFFFF"/>
                </a:highlight>
              </a:rPr>
              <a:t> His motto was to “Think Right.”  To him, one way to think right meant to try to do the right thing and help others.</a:t>
            </a:r>
            <a:endParaRPr sz="1200" dirty="0">
              <a:solidFill>
                <a:schemeClr val="dk1"/>
              </a:solidFill>
              <a:highlight>
                <a:srgbClr val="FFFFFF"/>
              </a:highlight>
            </a:endParaRPr>
          </a:p>
          <a:p>
            <a:pPr marL="0" lvl="0" indent="0" algn="l" rtl="0">
              <a:lnSpc>
                <a:spcPct val="114999"/>
              </a:lnSpc>
              <a:spcBef>
                <a:spcPts val="1000"/>
              </a:spcBef>
              <a:spcAft>
                <a:spcPts val="0"/>
              </a:spcAft>
              <a:buClr>
                <a:schemeClr val="dk1"/>
              </a:buClr>
              <a:buSzPts val="1100"/>
              <a:buFont typeface="Arial"/>
              <a:buNone/>
            </a:pPr>
            <a:endParaRPr sz="1200" dirty="0">
              <a:solidFill>
                <a:schemeClr val="dk1"/>
              </a:solidFill>
              <a:latin typeface="Times New Roman"/>
              <a:ea typeface="Times New Roman"/>
              <a:cs typeface="Times New Roman"/>
              <a:sym typeface="Times New Roman"/>
            </a:endParaRPr>
          </a:p>
          <a:p>
            <a:pPr marL="0" lvl="0" indent="0" algn="l" rtl="0">
              <a:spcBef>
                <a:spcPts val="1000"/>
              </a:spcBef>
              <a:spcAft>
                <a:spcPts val="0"/>
              </a:spcAft>
              <a:buClr>
                <a:schemeClr val="dk1"/>
              </a:buClr>
              <a:buSzPts val="1100"/>
              <a:buFont typeface="Arial"/>
              <a:buNone/>
            </a:pPr>
            <a:r>
              <a:rPr lang="en" b="1" dirty="0">
                <a:solidFill>
                  <a:schemeClr val="dk1"/>
                </a:solidFill>
                <a:latin typeface="Roboto"/>
                <a:ea typeface="Roboto"/>
                <a:cs typeface="Roboto"/>
                <a:sym typeface="Roboto"/>
              </a:rPr>
              <a:t>What kind of informational text is this?  Choose the best answer.</a:t>
            </a:r>
            <a:endParaRPr b="1"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Descriptive			</a:t>
            </a:r>
            <a:r>
              <a:rPr lang="en" dirty="0" smtClean="0">
                <a:solidFill>
                  <a:schemeClr val="dk1"/>
                </a:solidFill>
                <a:latin typeface="Roboto"/>
                <a:ea typeface="Roboto"/>
                <a:cs typeface="Roboto"/>
                <a:sym typeface="Roboto"/>
              </a:rPr>
              <a:t>c</a:t>
            </a:r>
            <a:r>
              <a:rPr lang="en" dirty="0">
                <a:solidFill>
                  <a:schemeClr val="dk1"/>
                </a:solidFill>
                <a:latin typeface="Roboto"/>
                <a:ea typeface="Roboto"/>
                <a:cs typeface="Roboto"/>
                <a:sym typeface="Roboto"/>
              </a:rPr>
              <a:t>. Sequence</a:t>
            </a:r>
            <a:endParaRPr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Compare and contrast		d. Cause and effect</a:t>
            </a:r>
            <a:endParaRPr sz="12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FEFEF"/>
        </a:solidFill>
        <a:effectLst/>
      </p:bgPr>
    </p:bg>
    <p:spTree>
      <p:nvGrpSpPr>
        <p:cNvPr id="1" name="Shape 134"/>
        <p:cNvGrpSpPr/>
        <p:nvPr/>
      </p:nvGrpSpPr>
      <p:grpSpPr>
        <a:xfrm>
          <a:off x="0" y="0"/>
          <a:ext cx="0" cy="0"/>
          <a:chOff x="0" y="0"/>
          <a:chExt cx="0" cy="0"/>
        </a:xfrm>
      </p:grpSpPr>
      <p:pic>
        <p:nvPicPr>
          <p:cNvPr id="135" name="Google Shape;135;p20"/>
          <p:cNvPicPr preferRelativeResize="0"/>
          <p:nvPr/>
        </p:nvPicPr>
        <p:blipFill rotWithShape="1">
          <a:blip r:embed="rId3">
            <a:alphaModFix/>
          </a:blip>
          <a:srcRect t="60663"/>
          <a:stretch/>
        </p:blipFill>
        <p:spPr>
          <a:xfrm>
            <a:off x="0" y="2574324"/>
            <a:ext cx="9143999" cy="2569200"/>
          </a:xfrm>
          <a:prstGeom prst="rect">
            <a:avLst/>
          </a:prstGeom>
          <a:noFill/>
          <a:ln>
            <a:noFill/>
          </a:ln>
        </p:spPr>
      </p:pic>
      <p:sp>
        <p:nvSpPr>
          <p:cNvPr id="136" name="Google Shape;136;p20"/>
          <p:cNvSpPr/>
          <p:nvPr/>
        </p:nvSpPr>
        <p:spPr>
          <a:xfrm>
            <a:off x="0" y="0"/>
            <a:ext cx="9144000" cy="2569200"/>
          </a:xfrm>
          <a:prstGeom prst="rect">
            <a:avLst/>
          </a:prstGeom>
          <a:solidFill>
            <a:srgbClr val="F4C7C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7" name="Google Shape;137;p20"/>
          <p:cNvSpPr txBox="1"/>
          <p:nvPr/>
        </p:nvSpPr>
        <p:spPr>
          <a:xfrm>
            <a:off x="3827050" y="1585625"/>
            <a:ext cx="2818800" cy="3288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38" name="Google Shape;138;p20"/>
          <p:cNvSpPr/>
          <p:nvPr/>
        </p:nvSpPr>
        <p:spPr>
          <a:xfrm rot="-5641810">
            <a:off x="3276361" y="-630511"/>
            <a:ext cx="4195976" cy="6272622"/>
          </a:xfrm>
          <a:prstGeom prst="roundRect">
            <a:avLst>
              <a:gd name="adj" fmla="val 0"/>
            </a:avLst>
          </a:prstGeom>
          <a:solidFill>
            <a:srgbClr val="FFFFFF"/>
          </a:solidFill>
          <a:ln>
            <a:noFill/>
          </a:ln>
          <a:effectLst>
            <a:outerShdw blurRad="228600" dist="50800" dir="5400000" algn="tl" rotWithShape="0">
              <a:srgbClr val="000000">
                <a:alpha val="54900"/>
              </a:srgbClr>
            </a:outerShdw>
          </a:effectLst>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 name="Google Shape;139;p20"/>
          <p:cNvSpPr txBox="1"/>
          <p:nvPr/>
        </p:nvSpPr>
        <p:spPr>
          <a:xfrm>
            <a:off x="2318900" y="900425"/>
            <a:ext cx="59946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
        <p:nvSpPr>
          <p:cNvPr id="140" name="Google Shape;140;p20"/>
          <p:cNvSpPr txBox="1"/>
          <p:nvPr/>
        </p:nvSpPr>
        <p:spPr>
          <a:xfrm rot="-248324">
            <a:off x="2575115" y="836312"/>
            <a:ext cx="5486909" cy="3217246"/>
          </a:xfrm>
          <a:prstGeom prst="rect">
            <a:avLst/>
          </a:prstGeom>
          <a:noFill/>
          <a:ln>
            <a:noFill/>
          </a:ln>
        </p:spPr>
        <p:txBody>
          <a:bodyPr spcFirstLastPara="1" wrap="square" lIns="91425" tIns="91425" rIns="91425" bIns="91425" anchor="t" anchorCtr="0">
            <a:spAutoFit/>
          </a:bodyPr>
          <a:lstStyle/>
          <a:p>
            <a:pPr marL="0" lvl="0" indent="0" algn="l" rtl="0">
              <a:lnSpc>
                <a:spcPct val="114999"/>
              </a:lnSpc>
              <a:spcBef>
                <a:spcPts val="0"/>
              </a:spcBef>
              <a:spcAft>
                <a:spcPts val="0"/>
              </a:spcAft>
              <a:buNone/>
            </a:pPr>
            <a:r>
              <a:rPr lang="en" sz="1200" b="1" dirty="0">
                <a:solidFill>
                  <a:schemeClr val="dk1"/>
                </a:solidFill>
                <a:highlight>
                  <a:srgbClr val="FFFFFF"/>
                </a:highlight>
              </a:rPr>
              <a:t>How Mr. Page Used His Money</a:t>
            </a:r>
            <a:endParaRPr sz="1200" b="1" dirty="0">
              <a:solidFill>
                <a:schemeClr val="dk1"/>
              </a:solidFill>
              <a:highlight>
                <a:srgbClr val="FFFFFF"/>
              </a:highlight>
            </a:endParaRPr>
          </a:p>
          <a:p>
            <a:pPr marL="0" lvl="0" indent="0" algn="l" rtl="0">
              <a:lnSpc>
                <a:spcPct val="114999"/>
              </a:lnSpc>
              <a:spcBef>
                <a:spcPts val="1000"/>
              </a:spcBef>
              <a:spcAft>
                <a:spcPts val="0"/>
              </a:spcAft>
              <a:buNone/>
            </a:pPr>
            <a:r>
              <a:rPr lang="en" sz="1200" dirty="0">
                <a:solidFill>
                  <a:schemeClr val="dk1"/>
                </a:solidFill>
                <a:highlight>
                  <a:srgbClr val="FFFFFF"/>
                </a:highlight>
              </a:rPr>
              <a:t>In 1908, Native Americans were allowed to sell tribal land allotments if they choose to do so. Charles Page purchased 160 acres that would become the town of Sand Springs and </a:t>
            </a:r>
            <a:r>
              <a:rPr lang="en-US" sz="1200" dirty="0" smtClean="0">
                <a:solidFill>
                  <a:schemeClr val="dk1"/>
                </a:solidFill>
                <a:highlight>
                  <a:srgbClr val="FFFFFF"/>
                </a:highlight>
              </a:rPr>
              <a:t>the location of </a:t>
            </a:r>
            <a:r>
              <a:rPr lang="en" sz="1200" dirty="0" smtClean="0">
                <a:solidFill>
                  <a:schemeClr val="dk1"/>
                </a:solidFill>
                <a:highlight>
                  <a:srgbClr val="FFFFFF"/>
                </a:highlight>
              </a:rPr>
              <a:t>The </a:t>
            </a:r>
            <a:r>
              <a:rPr lang="en" sz="1200" dirty="0">
                <a:solidFill>
                  <a:schemeClr val="dk1"/>
                </a:solidFill>
                <a:highlight>
                  <a:srgbClr val="FFFFFF"/>
                </a:highlight>
              </a:rPr>
              <a:t>Children’s Home, a place that cared for </a:t>
            </a:r>
            <a:r>
              <a:rPr lang="en-US" sz="1200" dirty="0" smtClean="0">
                <a:solidFill>
                  <a:schemeClr val="dk1"/>
                </a:solidFill>
                <a:highlight>
                  <a:srgbClr val="FFFFFF"/>
                </a:highlight>
              </a:rPr>
              <a:t>orphaned or </a:t>
            </a:r>
            <a:r>
              <a:rPr lang="en" sz="1200" dirty="0" smtClean="0">
                <a:solidFill>
                  <a:schemeClr val="dk1"/>
                </a:solidFill>
                <a:highlight>
                  <a:srgbClr val="FFFFFF"/>
                </a:highlight>
              </a:rPr>
              <a:t>children</a:t>
            </a:r>
            <a:r>
              <a:rPr lang="en-US" sz="1200" dirty="0" smtClean="0">
                <a:solidFill>
                  <a:schemeClr val="dk1"/>
                </a:solidFill>
                <a:highlight>
                  <a:srgbClr val="FFFFFF"/>
                </a:highlight>
              </a:rPr>
              <a:t> of parents who could not care for them</a:t>
            </a:r>
            <a:r>
              <a:rPr lang="en" sz="1200" dirty="0" smtClean="0">
                <a:solidFill>
                  <a:schemeClr val="dk1"/>
                </a:solidFill>
                <a:highlight>
                  <a:srgbClr val="FFFFFF"/>
                </a:highlight>
              </a:rPr>
              <a:t>.  </a:t>
            </a:r>
            <a:r>
              <a:rPr lang="en" sz="1200" dirty="0">
                <a:solidFill>
                  <a:schemeClr val="dk1"/>
                </a:solidFill>
                <a:highlight>
                  <a:srgbClr val="FFFFFF"/>
                </a:highlight>
              </a:rPr>
              <a:t>Because of the money he made in oil drilling, he was </a:t>
            </a:r>
            <a:r>
              <a:rPr lang="en" sz="1200" dirty="0" smtClean="0">
                <a:solidFill>
                  <a:schemeClr val="dk1"/>
                </a:solidFill>
                <a:highlight>
                  <a:srgbClr val="FFFFFF"/>
                </a:highlight>
              </a:rPr>
              <a:t>able</a:t>
            </a:r>
            <a:r>
              <a:rPr lang="en-US" sz="1200" dirty="0" smtClean="0">
                <a:solidFill>
                  <a:schemeClr val="dk1"/>
                </a:solidFill>
                <a:highlight>
                  <a:srgbClr val="FFFFFF"/>
                </a:highlight>
              </a:rPr>
              <a:t> to</a:t>
            </a:r>
            <a:r>
              <a:rPr lang="en" sz="1200" dirty="0" smtClean="0">
                <a:solidFill>
                  <a:schemeClr val="dk1"/>
                </a:solidFill>
                <a:highlight>
                  <a:srgbClr val="FFFFFF"/>
                </a:highlight>
              </a:rPr>
              <a:t> </a:t>
            </a:r>
            <a:r>
              <a:rPr lang="en" sz="1200" dirty="0">
                <a:solidFill>
                  <a:schemeClr val="dk1"/>
                </a:solidFill>
                <a:highlight>
                  <a:srgbClr val="FFFFFF"/>
                </a:highlight>
              </a:rPr>
              <a:t>create </a:t>
            </a:r>
            <a:r>
              <a:rPr lang="en-US" sz="1200" dirty="0" smtClean="0">
                <a:solidFill>
                  <a:schemeClr val="dk1"/>
                </a:solidFill>
                <a:highlight>
                  <a:srgbClr val="FFFFFF"/>
                </a:highlight>
              </a:rPr>
              <a:t>the </a:t>
            </a:r>
            <a:r>
              <a:rPr lang="en" sz="1200" dirty="0" smtClean="0">
                <a:solidFill>
                  <a:schemeClr val="dk1"/>
                </a:solidFill>
                <a:highlight>
                  <a:srgbClr val="FFFFFF"/>
                </a:highlight>
              </a:rPr>
              <a:t>town </a:t>
            </a:r>
            <a:r>
              <a:rPr lang="en" sz="1200" dirty="0">
                <a:solidFill>
                  <a:schemeClr val="dk1"/>
                </a:solidFill>
                <a:highlight>
                  <a:srgbClr val="FFFFFF"/>
                </a:highlight>
              </a:rPr>
              <a:t>and </a:t>
            </a:r>
            <a:r>
              <a:rPr lang="en" sz="1200" dirty="0" smtClean="0">
                <a:solidFill>
                  <a:schemeClr val="dk1"/>
                </a:solidFill>
                <a:highlight>
                  <a:srgbClr val="FFFFFF"/>
                </a:highlight>
              </a:rPr>
              <a:t>buil</a:t>
            </a:r>
            <a:r>
              <a:rPr lang="en-US" sz="1200" dirty="0" smtClean="0">
                <a:solidFill>
                  <a:schemeClr val="dk1"/>
                </a:solidFill>
                <a:highlight>
                  <a:srgbClr val="FFFFFF"/>
                </a:highlight>
              </a:rPr>
              <a:t>d</a:t>
            </a:r>
            <a:r>
              <a:rPr lang="en" sz="1200" dirty="0" smtClean="0">
                <a:solidFill>
                  <a:schemeClr val="dk1"/>
                </a:solidFill>
                <a:highlight>
                  <a:srgbClr val="FFFFFF"/>
                </a:highlight>
              </a:rPr>
              <a:t> </a:t>
            </a:r>
            <a:r>
              <a:rPr lang="en" sz="1200" dirty="0">
                <a:solidFill>
                  <a:schemeClr val="dk1"/>
                </a:solidFill>
                <a:highlight>
                  <a:srgbClr val="FFFFFF"/>
                </a:highlight>
              </a:rPr>
              <a:t>a home for kids.  Later, he built a Widow’s Colony that is now called the Family Village in Sand Springs.</a:t>
            </a:r>
            <a:endParaRPr sz="1200" dirty="0">
              <a:solidFill>
                <a:schemeClr val="dk1"/>
              </a:solidFill>
              <a:highlight>
                <a:srgbClr val="FFFFFF"/>
              </a:highlight>
            </a:endParaRPr>
          </a:p>
          <a:p>
            <a:pPr marL="0" lvl="0" indent="0" algn="l" rtl="0">
              <a:spcBef>
                <a:spcPts val="1000"/>
              </a:spcBef>
              <a:spcAft>
                <a:spcPts val="0"/>
              </a:spcAft>
              <a:buNone/>
            </a:pPr>
            <a:r>
              <a:rPr lang="en" b="1" dirty="0" smtClean="0">
                <a:solidFill>
                  <a:schemeClr val="dk1"/>
                </a:solidFill>
                <a:latin typeface="Roboto"/>
                <a:ea typeface="Roboto"/>
                <a:cs typeface="Roboto"/>
                <a:sym typeface="Roboto"/>
              </a:rPr>
              <a:t>What </a:t>
            </a:r>
            <a:r>
              <a:rPr lang="en" b="1" dirty="0">
                <a:solidFill>
                  <a:schemeClr val="dk1"/>
                </a:solidFill>
                <a:latin typeface="Roboto"/>
                <a:ea typeface="Roboto"/>
                <a:cs typeface="Roboto"/>
                <a:sym typeface="Roboto"/>
              </a:rPr>
              <a:t>kind of informational text is this?  Choose the best answer.</a:t>
            </a:r>
            <a:endParaRPr b="1"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Descriptive			</a:t>
            </a:r>
            <a:r>
              <a:rPr lang="en" dirty="0" smtClean="0">
                <a:solidFill>
                  <a:schemeClr val="dk1"/>
                </a:solidFill>
                <a:latin typeface="Roboto"/>
                <a:ea typeface="Roboto"/>
                <a:cs typeface="Roboto"/>
                <a:sym typeface="Roboto"/>
              </a:rPr>
              <a:t>c</a:t>
            </a:r>
            <a:r>
              <a:rPr lang="en" dirty="0">
                <a:solidFill>
                  <a:schemeClr val="dk1"/>
                </a:solidFill>
                <a:latin typeface="Roboto"/>
                <a:ea typeface="Roboto"/>
                <a:cs typeface="Roboto"/>
                <a:sym typeface="Roboto"/>
              </a:rPr>
              <a:t>. Sequence</a:t>
            </a:r>
            <a:endParaRPr dirty="0">
              <a:solidFill>
                <a:schemeClr val="dk1"/>
              </a:solidFill>
              <a:latin typeface="Roboto"/>
              <a:ea typeface="Roboto"/>
              <a:cs typeface="Roboto"/>
              <a:sym typeface="Roboto"/>
            </a:endParaRPr>
          </a:p>
          <a:p>
            <a:pPr marL="457200" lvl="0" indent="-317500" algn="l" rtl="0">
              <a:spcBef>
                <a:spcPts val="0"/>
              </a:spcBef>
              <a:spcAft>
                <a:spcPts val="0"/>
              </a:spcAft>
              <a:buClr>
                <a:schemeClr val="dk1"/>
              </a:buClr>
              <a:buSzPts val="1400"/>
              <a:buFont typeface="Roboto"/>
              <a:buAutoNum type="alphaLcPeriod"/>
            </a:pPr>
            <a:r>
              <a:rPr lang="en" dirty="0">
                <a:solidFill>
                  <a:schemeClr val="dk1"/>
                </a:solidFill>
                <a:latin typeface="Roboto"/>
                <a:ea typeface="Roboto"/>
                <a:cs typeface="Roboto"/>
                <a:sym typeface="Roboto"/>
              </a:rPr>
              <a:t>Compare and contrast		d. Cause and effect</a:t>
            </a:r>
            <a:endParaRPr sz="1200" dirty="0">
              <a:solidFill>
                <a:schemeClr val="dk1"/>
              </a:solidFill>
              <a:latin typeface="Times New Roman"/>
              <a:ea typeface="Times New Roman"/>
              <a:cs typeface="Times New Roman"/>
              <a:sym typeface="Times New Roman"/>
            </a:endParaRPr>
          </a:p>
          <a:p>
            <a:pPr marL="0" lvl="0" indent="0" algn="l" rtl="0">
              <a:spcBef>
                <a:spcPts val="0"/>
              </a:spcBef>
              <a:spcAft>
                <a:spcPts val="0"/>
              </a:spcAft>
              <a:buNone/>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p21"/>
          <p:cNvSpPr txBox="1"/>
          <p:nvPr/>
        </p:nvSpPr>
        <p:spPr>
          <a:xfrm>
            <a:off x="495575" y="308375"/>
            <a:ext cx="8436900" cy="3663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 sz="2000" dirty="0">
                <a:solidFill>
                  <a:schemeClr val="dk1"/>
                </a:solidFill>
                <a:highlight>
                  <a:schemeClr val="lt1"/>
                </a:highlight>
              </a:rPr>
              <a:t>What did you learn about how oil helped Sand Springs and The Children’s Home?  </a:t>
            </a:r>
            <a:endParaRPr sz="2000" dirty="0">
              <a:solidFill>
                <a:schemeClr val="dk1"/>
              </a:solidFill>
              <a:highlight>
                <a:schemeClr val="lt1"/>
              </a:highlight>
            </a:endParaRPr>
          </a:p>
          <a:p>
            <a:pPr marL="0" lvl="0" indent="0" algn="l" rtl="0">
              <a:spcBef>
                <a:spcPts val="0"/>
              </a:spcBef>
              <a:spcAft>
                <a:spcPts val="0"/>
              </a:spcAft>
              <a:buClr>
                <a:schemeClr val="dk1"/>
              </a:buClr>
              <a:buSzPts val="1100"/>
              <a:buFont typeface="Arial"/>
              <a:buNone/>
            </a:pPr>
            <a:endParaRPr sz="2000" dirty="0">
              <a:solidFill>
                <a:schemeClr val="lt1"/>
              </a:solidFill>
            </a:endParaRPr>
          </a:p>
          <a:p>
            <a:pPr marL="0" lvl="0" indent="0" algn="l" rtl="0">
              <a:spcBef>
                <a:spcPts val="0"/>
              </a:spcBef>
              <a:spcAft>
                <a:spcPts val="0"/>
              </a:spcAft>
              <a:buClr>
                <a:schemeClr val="dk1"/>
              </a:buClr>
              <a:buSzPts val="1100"/>
              <a:buFont typeface="Arial"/>
              <a:buNone/>
            </a:pPr>
            <a:endParaRPr sz="1900" dirty="0"/>
          </a:p>
          <a:p>
            <a:pPr marL="0" lvl="0" indent="0" algn="l" rtl="0">
              <a:spcBef>
                <a:spcPts val="0"/>
              </a:spcBef>
              <a:spcAft>
                <a:spcPts val="0"/>
              </a:spcAft>
              <a:buNone/>
            </a:pPr>
            <a:r>
              <a:rPr lang="en" sz="1900" dirty="0"/>
              <a:t>Student Work:  Write a short paragraph that explains at least 3 ways that oil made it possible for Mr. Page to start Sand Springs </a:t>
            </a:r>
            <a:r>
              <a:rPr lang="en-US" sz="1900" dirty="0" smtClean="0"/>
              <a:t>and</a:t>
            </a:r>
            <a:r>
              <a:rPr lang="en" sz="1900" dirty="0" smtClean="0"/>
              <a:t> </a:t>
            </a:r>
            <a:r>
              <a:rPr lang="en" sz="1900" dirty="0"/>
              <a:t>to build the Children’s Home.  Cite text that helps you support your answer.</a:t>
            </a:r>
            <a:endParaRPr sz="1900" dirty="0"/>
          </a:p>
          <a:p>
            <a:pPr marL="0" lvl="0" indent="0" algn="l" rtl="0">
              <a:spcBef>
                <a:spcPts val="0"/>
              </a:spcBef>
              <a:spcAft>
                <a:spcPts val="0"/>
              </a:spcAft>
              <a:buNone/>
            </a:pPr>
            <a:endParaRPr sz="1900" dirty="0"/>
          </a:p>
          <a:p>
            <a:pPr marL="0" lvl="0" indent="0" algn="l" rtl="0">
              <a:spcBef>
                <a:spcPts val="0"/>
              </a:spcBef>
              <a:spcAft>
                <a:spcPts val="0"/>
              </a:spcAft>
              <a:buNone/>
            </a:pPr>
            <a:r>
              <a:rPr lang="en" sz="1900" dirty="0"/>
              <a:t>Example:  Because Mr. Page struck oil, the money he made helped him to…</a:t>
            </a:r>
            <a:endParaRPr sz="1900" dirty="0"/>
          </a:p>
          <a:p>
            <a:pPr marL="0" lvl="0" indent="0" algn="l" rtl="0">
              <a:spcBef>
                <a:spcPts val="0"/>
              </a:spcBef>
              <a:spcAft>
                <a:spcPts val="0"/>
              </a:spcAft>
              <a:buNone/>
            </a:pPr>
            <a:endParaRPr sz="1900" dirty="0"/>
          </a:p>
          <a:p>
            <a:pPr marL="0" lvl="0" indent="0" algn="l" rtl="0">
              <a:spcBef>
                <a:spcPts val="0"/>
              </a:spcBef>
              <a:spcAft>
                <a:spcPts val="0"/>
              </a:spcAft>
              <a:buNone/>
            </a:pPr>
            <a:r>
              <a:rPr lang="en" sz="1900" dirty="0"/>
              <a:t>Be sure to </a:t>
            </a:r>
            <a:r>
              <a:rPr lang="en" sz="1900" dirty="0" smtClean="0"/>
              <a:t>write </a:t>
            </a:r>
            <a:r>
              <a:rPr lang="en" sz="1900" dirty="0"/>
              <a:t>3-5 complete sentences.</a:t>
            </a:r>
            <a:endParaRPr sz="1900" dirty="0"/>
          </a:p>
          <a:p>
            <a:pPr marL="0" lvl="0" indent="0" algn="l" rtl="0">
              <a:spcBef>
                <a:spcPts val="0"/>
              </a:spcBef>
              <a:spcAft>
                <a:spcPts val="0"/>
              </a:spcAft>
              <a:buClr>
                <a:schemeClr val="dk1"/>
              </a:buClr>
              <a:buSzPts val="1100"/>
              <a:buFont typeface="Arial"/>
              <a:buNone/>
            </a:pPr>
            <a:endParaRPr dirty="0"/>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8885</TotalTime>
  <Words>2366</Words>
  <Application>Microsoft Macintosh PowerPoint</Application>
  <PresentationFormat>On-screen Show (16:9)</PresentationFormat>
  <Paragraphs>194</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Sherry Morris</cp:lastModifiedBy>
  <cp:revision>6</cp:revision>
  <dcterms:modified xsi:type="dcterms:W3CDTF">2021-05-05T22:38:07Z</dcterms:modified>
</cp:coreProperties>
</file>