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Roboto"/>
      <p:regular r:id="rId57"/>
      <p:bold r:id="rId58"/>
      <p:italic r:id="rId59"/>
      <p:boldItalic r:id="rId60"/>
    </p:embeddedFont>
    <p:embeddedFont>
      <p:font typeface="Montserrat"/>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5.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italic.fntdata"/><Relationship Id="rId14" Type="http://schemas.openxmlformats.org/officeDocument/2006/relationships/slide" Target="slides/slide9.xml"/><Relationship Id="rId58"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Lu5pHJ7iiF8850LXbdqFgWGvr2g2wIU/view?usp=sharin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ndspringsok.org/483/Historic-Tour-4-Sand-Springs-Home" TargetMode="External"/><Relationship Id="rId3" Type="http://schemas.openxmlformats.org/officeDocument/2006/relationships/hyperlink" Target="http://www.voicesofoklahoma.com/wp-content/uploads/2016/06/Page-Transcript.pdf"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klahomahof.com/member-archives/p/page-lucile-1958"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ppd.com/products/pack-of-2-large-jumbo-50mm-blank-foam-dice-cubes-red?variant=13609464889440&amp;utm_medium=cpc&amp;utm_source=google&amp;utm_campaign=Google%20Shopping&amp;CATARGETID=120152200000016818&amp;CADevice=c&amp;gclid=CjwKCAiAudD_BRBXEiwAudakX3ZKAitVatHf11Q0cMax0813sPnoY8TAfiNkZ-ZlYRPGt-k1uI4LgRoCcusQAvD_BwE" TargetMode="External"/><Relationship Id="rId3" Type="http://schemas.openxmlformats.org/officeDocument/2006/relationships/hyperlink" Target="https://www.teacherspayteachers.com/Product/Community-Helpers-Clip-Art-Set-One-Whimsy-Clips-Occupations-Clip-Art-697982"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klahomahof.com/member-archives/p/page-lucile-1958"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Pinkerton_(detective_agency)"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e9090756a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e9090756a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aa1ed3749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aa1ed3749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credit (Mary Ann Page) and </a:t>
            </a:r>
            <a:r>
              <a:rPr lang="en">
                <a:solidFill>
                  <a:schemeClr val="dk1"/>
                </a:solidFill>
              </a:rPr>
              <a:t>Sourc</a:t>
            </a:r>
            <a:r>
              <a:rPr lang="en"/>
              <a:t>e:  </a:t>
            </a:r>
            <a:endParaRPr/>
          </a:p>
          <a:p>
            <a:pPr indent="0" lvl="0" marL="0" rtl="0" algn="l">
              <a:spcBef>
                <a:spcPts val="0"/>
              </a:spcBef>
              <a:spcAft>
                <a:spcPts val="0"/>
              </a:spcAft>
              <a:buClr>
                <a:schemeClr val="dk1"/>
              </a:buClr>
              <a:buSzPts val="1100"/>
              <a:buFont typeface="Arial"/>
              <a:buNone/>
            </a:pPr>
            <a:r>
              <a:rPr lang="en" sz="1200"/>
              <a:t>Clark, Opal Bennefield. </a:t>
            </a:r>
            <a:r>
              <a:rPr i="1" lang="en" sz="1200"/>
              <a:t>A Fool’s Enterprise:  The Life of Charles Page, Dexter Publishing Company, 1989. Pg. 15-16; Pg 20 -21. Photo page. 276.</a:t>
            </a:r>
            <a:endParaRPr i="1" sz="1200"/>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Photo credit:  Landis, Jamye K.</a:t>
            </a:r>
            <a:r>
              <a:rPr i="1" lang="en" sz="1200">
                <a:solidFill>
                  <a:schemeClr val="dk1"/>
                </a:solidFill>
              </a:rPr>
              <a:t> Images of America:  Sand Springs, Oklahoma. Arcadia Publishing, South Carolina.  Copyright, 1999.</a:t>
            </a:r>
            <a:endParaRPr i="1"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aa1ed3749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aa1ed3749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sz="1200">
                <a:solidFill>
                  <a:schemeClr val="dk1"/>
                </a:solidFill>
              </a:rPr>
              <a:t>Clark, Opal Bennefield. </a:t>
            </a:r>
            <a:r>
              <a:rPr i="1" lang="en" sz="1200">
                <a:solidFill>
                  <a:schemeClr val="dk1"/>
                </a:solidFill>
              </a:rPr>
              <a:t>A Fool’s Enterprise:  The Life of Charles Page, Dexter Publishing Company, 1989. Pg. 22.</a:t>
            </a:r>
            <a:endParaRPr i="1" sz="1200">
              <a:solidFill>
                <a:schemeClr val="dk1"/>
              </a:solidFill>
            </a:endParaRPr>
          </a:p>
          <a:p>
            <a:pPr indent="0" lvl="0" marL="0" rtl="0" algn="l">
              <a:spcBef>
                <a:spcPts val="0"/>
              </a:spcBef>
              <a:spcAft>
                <a:spcPts val="0"/>
              </a:spcAft>
              <a:buNone/>
            </a:pPr>
            <a:r>
              <a:rPr lang="en" sz="1200">
                <a:solidFill>
                  <a:schemeClr val="dk1"/>
                </a:solidFill>
              </a:rPr>
              <a:t>See Resource Material 1 for Give-Away Cards that demonstrate giving 10%.</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aa1ed3749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aa1ed3749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Clark, Opal Bennefield. </a:t>
            </a:r>
            <a:r>
              <a:rPr i="1" lang="en" sz="1200">
                <a:solidFill>
                  <a:schemeClr val="dk1"/>
                </a:solidFill>
              </a:rPr>
              <a:t>A Fool’s Enterprise:  The Life of Charles Page, Dexter Publishing Company, 1989. Pg. 28; 35;  53,54; </a:t>
            </a:r>
            <a:endParaRPr i="1" sz="1200">
              <a:solidFill>
                <a:schemeClr val="dk1"/>
              </a:solidFill>
            </a:endParaRPr>
          </a:p>
          <a:p>
            <a:pPr indent="0" lvl="0" marL="0" rtl="0" algn="l">
              <a:lnSpc>
                <a:spcPct val="115000"/>
              </a:lnSpc>
              <a:spcBef>
                <a:spcPts val="0"/>
              </a:spcBef>
              <a:spcAft>
                <a:spcPts val="0"/>
              </a:spcAft>
              <a:buNone/>
            </a:pPr>
            <a:r>
              <a:rPr i="1" lang="en" sz="1200">
                <a:solidFill>
                  <a:schemeClr val="dk1"/>
                </a:solidFill>
              </a:rPr>
              <a:t>Photo credit:  </a:t>
            </a:r>
            <a:r>
              <a:rPr lang="en" sz="1200">
                <a:solidFill>
                  <a:schemeClr val="dk1"/>
                </a:solidFill>
              </a:rPr>
              <a:t>Landis, Jamye K.</a:t>
            </a:r>
            <a:r>
              <a:rPr i="1" lang="en" sz="1200">
                <a:solidFill>
                  <a:schemeClr val="dk1"/>
                </a:solidFill>
              </a:rPr>
              <a:t> Images of America:  Sand Springs, Oklahoma. Arcadia Publishing, South Carolina.  Copyright, 1999.</a:t>
            </a:r>
            <a:endParaRPr i="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a1ed3749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a1ed3749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Teacher Notes: (Some possible answers to discussion questions)</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a:t>
            </a:r>
            <a:r>
              <a:rPr lang="en" sz="1000">
                <a:solidFill>
                  <a:schemeClr val="dk1"/>
                </a:solidFill>
              </a:rPr>
              <a:t>Who built a city in the sand and mud? (Charlie Page)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How do you think he felt when the older boys knocked his town down? (sad, angry, disappointed, determined)</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What did he say he would do about it? (He said he would build a city no one could knock down.)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When Charlie’s father died, his mother had a difficult time taking care of his family.  What did Charlie say he would do to help? (He would always send his mother money as soon as he was old enough to work.)</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When Charlie gave money even when he didn’t have very much, what happened? (He found a new way to make lots of money.)  Why did Charlie always remember this day? (He believed that when people give to help others, good things will happen to them because giving is the right thing to do.)</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Charlie’s motto was to “Think Right.”  What did “Think Right” mean to Charlie? (To Charlie, Think Right meant that to think right was to act right and to do right.  Doing right included he sharing part of what he had to help others.)</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aa1ed37495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aa1ed37495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Answers:  City, Money, People, Oil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a1ed37495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a1ed37495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aa1ed37495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aa1ed37495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aa1ed37495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aa1ed37495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aa1ed37495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aa1ed37495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*Resource Picture File </a:t>
            </a:r>
            <a:r>
              <a:rPr lang="en" sz="1400" u="sng">
                <a:solidFill>
                  <a:srgbClr val="4FC3F7"/>
                </a:solidFill>
                <a:latin typeface="Roboto"/>
                <a:ea typeface="Roboto"/>
                <a:cs typeface="Roboto"/>
                <a:sym typeface="Roboto"/>
                <a:hlinkClick r:id="rId2">
                  <a:extLst>
                    <a:ext uri="{A12FA001-AC4F-418D-AE19-62706E023703}">
                      <ahyp:hlinkClr val="tx"/>
                    </a:ext>
                  </a:extLst>
                </a:hlinkClick>
              </a:rPr>
              <a:t>Link:</a:t>
            </a:r>
            <a:r>
              <a:rPr lang="en" sz="1400">
                <a:solidFill>
                  <a:schemeClr val="dk1"/>
                </a:solidFill>
                <a:latin typeface="Roboto"/>
                <a:ea typeface="Roboto"/>
                <a:cs typeface="Roboto"/>
                <a:sym typeface="Roboto"/>
              </a:rPr>
              <a:t>    Scroll down to Picture 16.</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aa1ed3749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aa1ed3749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850"/>
              <a:t>K.2.3 </a:t>
            </a:r>
            <a:r>
              <a:rPr lang="en" sz="850"/>
              <a:t>Identify the shape of the state of Oklahoma on a map. </a:t>
            </a:r>
            <a:endParaRPr sz="850"/>
          </a:p>
          <a:p>
            <a:pPr indent="0" lvl="0" marL="0" rtl="0" algn="l">
              <a:spcBef>
                <a:spcPts val="0"/>
              </a:spcBef>
              <a:spcAft>
                <a:spcPts val="0"/>
              </a:spcAft>
              <a:buNone/>
            </a:pPr>
            <a:r>
              <a:rPr lang="en"/>
              <a:t>Point out approximately where Tulsa and Sand Springs would be on this map.  See Day 2 in the Activities Guide for Pre/K and K includes a map for students to mark and label (Resource Material 5.)</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aa1ed37495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aa1ed37495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aa1ed3749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aa1ed3749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200"/>
              <a:t>Source:  </a:t>
            </a:r>
            <a:r>
              <a:rPr lang="en" sz="1200">
                <a:solidFill>
                  <a:schemeClr val="dk1"/>
                </a:solidFill>
              </a:rPr>
              <a:t>Clark, Opal Bennefield. </a:t>
            </a:r>
            <a:r>
              <a:rPr i="1" lang="en" sz="1200">
                <a:solidFill>
                  <a:schemeClr val="dk1"/>
                </a:solidFill>
              </a:rPr>
              <a:t>A Fool’s Enterprise:  The Life of Charles Page, Dexter Publishing Company, 1989. Pg. 83.</a:t>
            </a:r>
            <a:endParaRPr i="1" sz="1200"/>
          </a:p>
          <a:p>
            <a:pPr indent="0" lvl="0" marL="0" rtl="0" algn="l">
              <a:lnSpc>
                <a:spcPct val="115000"/>
              </a:lnSpc>
              <a:spcBef>
                <a:spcPts val="0"/>
              </a:spcBef>
              <a:spcAft>
                <a:spcPts val="0"/>
              </a:spcAft>
              <a:buClr>
                <a:schemeClr val="dk1"/>
              </a:buClr>
              <a:buSzPts val="1100"/>
              <a:buFont typeface="Arial"/>
              <a:buNone/>
            </a:pPr>
            <a:r>
              <a:rPr i="1" lang="en" sz="1200"/>
              <a:t>Photo credit:  </a:t>
            </a:r>
            <a:r>
              <a:rPr lang="en" sz="1200"/>
              <a:t>Landis, Jamye K.</a:t>
            </a:r>
            <a:r>
              <a:rPr i="1" lang="en" sz="1200"/>
              <a:t> Images of America:  Sand Springs, Oklahoma. Arcadia Publishing, South Carolina.  Copyright, 1999.</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aa1ed3749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aa1ed3749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  Encourage students to think about what kinds of businesses we have today and what kinds of businesses people might have needed then.</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Photo credits: </a:t>
            </a:r>
            <a:r>
              <a:rPr lang="en" sz="1200">
                <a:solidFill>
                  <a:schemeClr val="dk1"/>
                </a:solidFill>
              </a:rPr>
              <a:t>Landis, Jamye K.</a:t>
            </a:r>
            <a:r>
              <a:rPr i="1" lang="en" sz="1200">
                <a:solidFill>
                  <a:schemeClr val="dk1"/>
                </a:solidFill>
              </a:rPr>
              <a:t> Images of America:  Sand Springs, Oklahoma. Arcadia Publishing, South Carolina.  Copyright, 1999.</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a1ed3749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aa1ed3749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 skill opportunity:  Demonstrate cardinal directions on the Oklahoma state map:  North, South, East, West.  Sand Springs was west of Tulsa on the map.  See Slide 16 for a OK map.</a:t>
            </a:r>
            <a:endParaRPr/>
          </a:p>
          <a:p>
            <a:pPr indent="0" lvl="0" marL="0" rtl="0" algn="l">
              <a:lnSpc>
                <a:spcPct val="115000"/>
              </a:lnSpc>
              <a:spcBef>
                <a:spcPts val="0"/>
              </a:spcBef>
              <a:spcAft>
                <a:spcPts val="0"/>
              </a:spcAft>
              <a:buClr>
                <a:schemeClr val="dk1"/>
              </a:buClr>
              <a:buSzPts val="1100"/>
              <a:buFont typeface="Arial"/>
              <a:buNone/>
            </a:pPr>
            <a:r>
              <a:rPr i="1" lang="en" sz="1200"/>
              <a:t>Source:  </a:t>
            </a:r>
            <a:r>
              <a:rPr lang="en" sz="1200"/>
              <a:t>Clark, Opal Bennefield. </a:t>
            </a:r>
            <a:r>
              <a:rPr i="1" lang="en" sz="1200"/>
              <a:t>A Fool’s Enterprise:  The Life of Charles Page, Dexter Publishing Company, 1989. Pg. 56-57; 82-88</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aa1ed3749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aa1ed3749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can discover many sources which cite how the Sand Springs Home children called Mr. Page, “Daddy Page.”  In addition to Opal Clark’s book, note these sources:  </a:t>
            </a:r>
            <a:r>
              <a:rPr lang="en" u="sng">
                <a:solidFill>
                  <a:schemeClr val="hlink"/>
                </a:solidFill>
                <a:hlinkClick r:id="rId2"/>
              </a:rPr>
              <a:t>https://sandspringsok.org/483/Historic-Tour-4-Sand-Springs-Home</a:t>
            </a:r>
            <a:r>
              <a:rPr lang="en"/>
              <a:t>; </a:t>
            </a:r>
            <a:endParaRPr/>
          </a:p>
          <a:p>
            <a:pPr indent="0" lvl="0" marL="0" rtl="0" algn="l">
              <a:spcBef>
                <a:spcPts val="0"/>
              </a:spcBef>
              <a:spcAft>
                <a:spcPts val="0"/>
              </a:spcAft>
              <a:buNone/>
            </a:pPr>
            <a:r>
              <a:rPr lang="en" u="sng">
                <a:solidFill>
                  <a:schemeClr val="hlink"/>
                </a:solidFill>
                <a:hlinkClick r:id="rId3"/>
              </a:rPr>
              <a:t>http://www.voicesofoklahoma.com/wp-content/uploads/2016/06/Page-Transcript.pdf</a:t>
            </a:r>
            <a:r>
              <a:rPr lang="en"/>
              <a:t>. pg. 10.</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sz="14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800">
                <a:solidFill>
                  <a:srgbClr val="3C78D8"/>
                </a:solidFill>
              </a:rPr>
              <a:t>Photo Credit:  </a:t>
            </a:r>
            <a:r>
              <a:rPr lang="en" sz="1000">
                <a:solidFill>
                  <a:srgbClr val="3C78D8"/>
                </a:solidFill>
              </a:rPr>
              <a:t>Landis, Jamye K.</a:t>
            </a:r>
            <a:r>
              <a:rPr i="1" lang="en" sz="1000">
                <a:solidFill>
                  <a:srgbClr val="3C78D8"/>
                </a:solidFill>
              </a:rPr>
              <a:t> Images of America:  Sand Springs, Oklahoma. Arcadia Publishing, South Carolina.  Copyright, 1999.</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aa1ed37495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aa1ed37495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1200">
                <a:solidFill>
                  <a:schemeClr val="dk1"/>
                </a:solidFill>
              </a:rPr>
              <a:t>Source:  </a:t>
            </a:r>
            <a:r>
              <a:rPr lang="en" sz="1200">
                <a:solidFill>
                  <a:schemeClr val="dk1"/>
                </a:solidFill>
              </a:rPr>
              <a:t>Clark, Opal Bennefield. </a:t>
            </a:r>
            <a:r>
              <a:rPr i="1" lang="en" sz="1200">
                <a:solidFill>
                  <a:schemeClr val="dk1"/>
                </a:solidFill>
              </a:rPr>
              <a:t>A Fool’s Enterprise:  The Life of Charles Page, Dexter Publishing Company, 1989. Pg. 70.</a:t>
            </a:r>
            <a:endParaRPr b="1" sz="900"/>
          </a:p>
          <a:p>
            <a:pPr indent="0" lvl="0" marL="0" rtl="0" algn="l">
              <a:lnSpc>
                <a:spcPct val="115000"/>
              </a:lnSpc>
              <a:spcBef>
                <a:spcPts val="0"/>
              </a:spcBef>
              <a:spcAft>
                <a:spcPts val="0"/>
              </a:spcAft>
              <a:buClr>
                <a:schemeClr val="dk1"/>
              </a:buClr>
              <a:buSzPts val="1100"/>
              <a:buFont typeface="Arial"/>
              <a:buNone/>
            </a:pPr>
            <a:r>
              <a:rPr b="1" lang="en" sz="900"/>
              <a:t>Photo Credit:  </a:t>
            </a:r>
            <a:r>
              <a:rPr lang="en"/>
              <a:t>Landis, Jamye K.</a:t>
            </a:r>
            <a:r>
              <a:rPr i="1" lang="en"/>
              <a:t> Images of America:  Sand Springs, Oklahoma. </a:t>
            </a:r>
            <a:r>
              <a:rPr lang="en"/>
              <a:t>Arcadia Publishing, South Carolina.</a:t>
            </a:r>
            <a:r>
              <a:rPr i="1" lang="en"/>
              <a:t> </a:t>
            </a:r>
            <a:r>
              <a:rPr lang="en"/>
              <a:t> Copyright,</a:t>
            </a:r>
            <a:r>
              <a:rPr i="1" lang="en"/>
              <a:t> 1999.</a:t>
            </a:r>
            <a:endParaRPr i="1"/>
          </a:p>
          <a:p>
            <a:pPr indent="0" lvl="0" marL="0" rtl="0" algn="l">
              <a:lnSpc>
                <a:spcPct val="115000"/>
              </a:lnSpc>
              <a:spcBef>
                <a:spcPts val="0"/>
              </a:spcBef>
              <a:spcAft>
                <a:spcPts val="0"/>
              </a:spcAft>
              <a:buClr>
                <a:schemeClr val="dk1"/>
              </a:buClr>
              <a:buSzPts val="1100"/>
              <a:buFont typeface="Arial"/>
              <a:buNone/>
            </a:pPr>
            <a:r>
              <a:t/>
            </a:r>
            <a:endParaRPr i="1"/>
          </a:p>
          <a:p>
            <a:pPr indent="0" lvl="0" marL="0" rtl="0" algn="l">
              <a:lnSpc>
                <a:spcPct val="115000"/>
              </a:lnSpc>
              <a:spcBef>
                <a:spcPts val="0"/>
              </a:spcBef>
              <a:spcAft>
                <a:spcPts val="0"/>
              </a:spcAft>
              <a:buClr>
                <a:schemeClr val="dk1"/>
              </a:buClr>
              <a:buSzPts val="1100"/>
              <a:buFont typeface="Arial"/>
              <a:buNone/>
            </a:pPr>
            <a:r>
              <a:rPr i="1" lang="en"/>
              <a:t>More about the businesses Mr. Page started:  </a:t>
            </a:r>
            <a:r>
              <a:rPr lang="en" sz="950">
                <a:solidFill>
                  <a:schemeClr val="dk1"/>
                </a:solidFill>
                <a:highlight>
                  <a:srgbClr val="FFFFFF"/>
                </a:highlight>
              </a:rPr>
              <a:t>.  </a:t>
            </a:r>
            <a:r>
              <a:rPr lang="en" sz="950" u="sng">
                <a:solidFill>
                  <a:schemeClr val="hlink"/>
                </a:solidFill>
                <a:highlight>
                  <a:srgbClr val="FFFFFF"/>
                </a:highlight>
                <a:hlinkClick r:id="rId2"/>
              </a:rPr>
              <a:t>https://oklahomahof.com/member-archives/p/page-lucile-1958</a:t>
            </a:r>
            <a:r>
              <a:rPr lang="en" sz="950">
                <a:solidFill>
                  <a:schemeClr val="dk1"/>
                </a:solidFill>
                <a:highlight>
                  <a:srgbClr val="FFFFFF"/>
                </a:highlight>
              </a:rPr>
              <a:t> He also piped natural gas for customers in Tulsa and Sand Springs.</a:t>
            </a:r>
            <a:endParaRPr i="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aa1ed3749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aa1ed3749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900"/>
              <a:t>Photo Credit:  </a:t>
            </a:r>
            <a:r>
              <a:rPr lang="en"/>
              <a:t>Landis, Jamye K.</a:t>
            </a:r>
            <a:r>
              <a:rPr i="1" lang="en"/>
              <a:t> Images of America:  Sand Springs, Oklahoma. </a:t>
            </a:r>
            <a:r>
              <a:rPr lang="en"/>
              <a:t>Arcadia Publishing, South Carolina.  Copyright</a:t>
            </a:r>
            <a:r>
              <a:rPr i="1" lang="en"/>
              <a:t>, 1999.</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aa1ed37495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aa1ed3749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4285F4"/>
              </a:buClr>
              <a:buSzPts val="1100"/>
              <a:buFont typeface="Arial"/>
              <a:buNone/>
            </a:pPr>
            <a:r>
              <a:rPr b="1" lang="en" sz="1000">
                <a:solidFill>
                  <a:srgbClr val="4285F4"/>
                </a:solidFill>
              </a:rPr>
              <a:t>Teacher Notes: (Some possible answers to discussion questions)</a:t>
            </a:r>
            <a:endParaRPr b="1" sz="1000"/>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Who was Mr. Page’s friend and helper? (Mr. Breeding)</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What did Charlie and Mr. Breeding decide to do for the children?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How do you think the children felt when they learned they were going to live on a farm?</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What kinds of things did people need to live in Sand Springs?  (roads, street cars, grocery stores, water to drink, etc.)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What businesses did Mr. Page build or help others get land so they could build? (water bottling plant, a canning plant (where food was stored in glass containers), a dairy (where cows were milked and milk was bottled and sold) and a cotton mill (where cloth was made).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aa1ed37495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aa1ed37495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cube block (s) or purchase a </a:t>
            </a:r>
            <a:r>
              <a:rPr lang="en" u="sng">
                <a:solidFill>
                  <a:schemeClr val="hlink"/>
                </a:solidFill>
                <a:hlinkClick r:id="rId2"/>
              </a:rPr>
              <a:t>gamecube </a:t>
            </a:r>
            <a:r>
              <a:rPr lang="en"/>
              <a:t>to make a “Jobs People Do” Cube.  Mod Podge </a:t>
            </a:r>
            <a:r>
              <a:rPr lang="en" u="sng">
                <a:solidFill>
                  <a:schemeClr val="hlink"/>
                </a:solidFill>
                <a:hlinkClick r:id="rId3"/>
              </a:rPr>
              <a:t>clip art</a:t>
            </a:r>
            <a:r>
              <a:rPr lang="en"/>
              <a:t> pictures of various occupations  or take phone photos of local people (with their permission) and Mod Podge the photos to the cube.  Examples:  fast food worker, teacher, grocery store clerk, bank teller, police, fire, nurse, doctor etc.  Students can roll the cube and say if the job they roll is one they might want to do to make money to provide for their families when they grow up.  Discuss how making money is necessary in order to have food, clothing, shelter, and money to buy things that are needed or wanted (like toys.)  Discuss how people do these jobs to help our community as well as to make money for their families. NOTE:  You will need to sign into TPT in order to see the product link.</a:t>
            </a:r>
            <a:endParaRPr/>
          </a:p>
          <a:p>
            <a:pPr indent="0" lvl="0" marL="0" rtl="0" algn="l">
              <a:spcBef>
                <a:spcPts val="0"/>
              </a:spcBef>
              <a:spcAft>
                <a:spcPts val="0"/>
              </a:spcAft>
              <a:buNone/>
            </a:pPr>
            <a:r>
              <a:rPr lang="en"/>
              <a:t>Extension:  Add occupation books to the book center and continue discussing at appropriate opportunities.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aa1ed37495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aa1ed37495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See Slide 24 for instructions.</a:t>
            </a:r>
            <a:endParaRPr/>
          </a:p>
          <a:p>
            <a:pPr indent="0" lvl="0" marL="0" rtl="0" algn="l">
              <a:spcBef>
                <a:spcPts val="0"/>
              </a:spcBef>
              <a:spcAft>
                <a:spcPts val="0"/>
              </a:spcAft>
              <a:buNone/>
            </a:pPr>
            <a:r>
              <a:rPr lang="en"/>
              <a:t>A need is something that people need to live:  food, water, a place to live, clothing, etc.  A want is something that people would like to have that they think would be a good experience to own (toys) or to do (a day at the zoo).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aa1ed37495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aa1ed37495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aa1ed37495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aa1ed37495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aa1ed37495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aa1ed37495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aa1ed37495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aa1ed37495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aa1ed37495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aa1ed37495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200"/>
              <a:t>Source:  </a:t>
            </a:r>
            <a:r>
              <a:rPr lang="en" sz="1200"/>
              <a:t>Clark, Opal Bennefield. </a:t>
            </a:r>
            <a:r>
              <a:rPr i="1" lang="en" sz="1200"/>
              <a:t>A Fool’s Enterprise:  The Life of Charles Page, Dexter Publishing Company, 1989. Pg. 207 -208; 217.</a:t>
            </a:r>
            <a:endParaRPr i="1" sz="1200"/>
          </a:p>
          <a:p>
            <a:pPr indent="0" lvl="0" marL="0" rtl="0" algn="l">
              <a:spcBef>
                <a:spcPts val="0"/>
              </a:spcBef>
              <a:spcAft>
                <a:spcPts val="0"/>
              </a:spcAft>
              <a:buNone/>
            </a:pPr>
            <a:r>
              <a:t/>
            </a:r>
            <a:endParaRPr/>
          </a:p>
          <a:p>
            <a:pPr indent="0" lvl="0" marL="0" rtl="0" algn="l">
              <a:spcBef>
                <a:spcPts val="0"/>
              </a:spcBef>
              <a:spcAft>
                <a:spcPts val="0"/>
              </a:spcAft>
              <a:buNone/>
            </a:pPr>
            <a:r>
              <a:rPr lang="en"/>
              <a:t>Teacher Note:  Students can see Mr. Page’s desk at the Sand Springs Cultural and Historical Museum.</a:t>
            </a:r>
            <a:endParaRPr/>
          </a:p>
          <a:p>
            <a:pPr indent="0" lvl="0" marL="0" rtl="0" algn="l">
              <a:spcBef>
                <a:spcPts val="0"/>
              </a:spcBef>
              <a:spcAft>
                <a:spcPts val="0"/>
              </a:spcAft>
              <a:buNone/>
            </a:pPr>
            <a:r>
              <a:rPr b="1" lang="en"/>
              <a:t>Photo credit:  </a:t>
            </a:r>
            <a:r>
              <a:rPr lang="en"/>
              <a:t>Sherry Morris, photo taken at the Sand Springs Cultural and Historical Museum in the permanent exhibit gallery.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aa1ed37495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aa1ed37495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t>Source:  Clark, Opal Bennefield. </a:t>
            </a:r>
            <a:r>
              <a:rPr i="1" lang="en" sz="1200"/>
              <a:t>A Fool’s Enterprise:  The Life of Charles Page</a:t>
            </a:r>
            <a:r>
              <a:rPr lang="en" sz="1200"/>
              <a:t>, Dexter Publishing Company, 1989. Pg. 188;  237</a:t>
            </a:r>
            <a:endParaRPr b="1" sz="900"/>
          </a:p>
          <a:p>
            <a:pPr indent="0" lvl="0" marL="0" rtl="0" algn="l">
              <a:lnSpc>
                <a:spcPct val="115000"/>
              </a:lnSpc>
              <a:spcBef>
                <a:spcPts val="0"/>
              </a:spcBef>
              <a:spcAft>
                <a:spcPts val="0"/>
              </a:spcAft>
              <a:buClr>
                <a:srgbClr val="4285F4"/>
              </a:buClr>
              <a:buSzPts val="1100"/>
              <a:buFont typeface="Arial"/>
              <a:buNone/>
            </a:pPr>
            <a:r>
              <a:rPr b="1" lang="en" sz="900"/>
              <a:t>Source and </a:t>
            </a:r>
            <a:r>
              <a:rPr b="1" lang="en" sz="900"/>
              <a:t>Photo Credit:  </a:t>
            </a:r>
            <a:r>
              <a:rPr lang="en"/>
              <a:t>Landis, Jamye K.</a:t>
            </a:r>
            <a:r>
              <a:rPr i="1" lang="en"/>
              <a:t> Images of America:  Sand Springs, Oklahoma.</a:t>
            </a:r>
            <a:r>
              <a:rPr lang="en"/>
              <a:t> Arcadia Publishing, South Carolina.</a:t>
            </a:r>
            <a:r>
              <a:rPr i="1" lang="en"/>
              <a:t> </a:t>
            </a:r>
            <a:r>
              <a:rPr lang="en"/>
              <a:t> Copyright,</a:t>
            </a:r>
            <a:r>
              <a:rPr i="1" lang="en"/>
              <a:t> 1999. Pg 32; pg. 24, 33.</a:t>
            </a: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aa1ed37495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aa1ed37495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a:t>
            </a:r>
            <a:r>
              <a:rPr lang="en" sz="1200">
                <a:solidFill>
                  <a:schemeClr val="dk1"/>
                </a:solidFill>
              </a:rPr>
              <a:t>Landis, Jamye K.</a:t>
            </a:r>
            <a:r>
              <a:rPr i="1" lang="en" sz="1200">
                <a:solidFill>
                  <a:schemeClr val="dk1"/>
                </a:solidFill>
              </a:rPr>
              <a:t> Images of America:  Sand Springs, Oklahoma. Arcadia Publishing, South Carolina.  Copyright, 1999. pg.24.</a:t>
            </a:r>
            <a:endParaRPr i="1" sz="1200">
              <a:solidFill>
                <a:schemeClr val="dk1"/>
              </a:solidFill>
            </a:endParaRPr>
          </a:p>
          <a:p>
            <a:pPr indent="0" lvl="0" marL="0" rtl="0" algn="l">
              <a:spcBef>
                <a:spcPts val="0"/>
              </a:spcBef>
              <a:spcAft>
                <a:spcPts val="0"/>
              </a:spcAft>
              <a:buNone/>
            </a:pPr>
            <a:r>
              <a:rPr i="1" lang="en" sz="1200">
                <a:solidFill>
                  <a:schemeClr val="dk1"/>
                </a:solidFill>
              </a:rPr>
              <a:t>3 Ibid. pg. </a:t>
            </a:r>
            <a:r>
              <a:rPr i="1" lang="en" sz="1200"/>
              <a:t>Pg. 20-21</a:t>
            </a:r>
            <a:endParaRPr i="1" sz="1200"/>
          </a:p>
          <a:p>
            <a:pPr indent="0" lvl="0" marL="0" rtl="0" algn="l">
              <a:lnSpc>
                <a:spcPct val="115000"/>
              </a:lnSpc>
              <a:spcBef>
                <a:spcPts val="0"/>
              </a:spcBef>
              <a:spcAft>
                <a:spcPts val="0"/>
              </a:spcAft>
              <a:buNone/>
            </a:pPr>
            <a:r>
              <a:rPr i="1" lang="en" sz="1200">
                <a:solidFill>
                  <a:schemeClr val="dk1"/>
                </a:solidFill>
              </a:rPr>
              <a:t>Source:  </a:t>
            </a:r>
            <a:r>
              <a:rPr lang="en" sz="1200">
                <a:solidFill>
                  <a:schemeClr val="dk1"/>
                </a:solidFill>
              </a:rPr>
              <a:t>Clark, Opal Bennefield. </a:t>
            </a:r>
            <a:r>
              <a:rPr i="1" lang="en" sz="1200">
                <a:solidFill>
                  <a:schemeClr val="dk1"/>
                </a:solidFill>
              </a:rPr>
              <a:t>A Fool’s Enterprise:  The Life of Charles Page, Dexter Publishing Company, 1989. Pg. 180; 210-213</a:t>
            </a:r>
            <a:endParaRPr i="1" sz="12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aa1ed3749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aa1ed3749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  The Home receives no state or federal money.  It is still a privately fundly venture managed by the Sand Springs Home Trust.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aa1ed37495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aa1ed37495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Teacher Note:  (Some possible answers)</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What kinds of things did the children at the children’s home get to do? (ride ponies, play sports, have parties, school, church, band, and more)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Who was Ed Galloway?  (A master woodcarver)</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What did he do at the children’s home? (He taught children to carve wood and make things.  Some of the tables and chairs at the museum are the handiwork of Ed Galloway and his students)</a:t>
            </a:r>
            <a:endParaRPr sz="1000">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If you were building a town, what kinds of things would you want to have in your town that people would need?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What do you think about Mr. Page’s idea of building a town that helped others? (Encourage discussion)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b40114e9a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b40114e9a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aa1ed3749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aa1ed3749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Teacher Note:</a:t>
            </a:r>
            <a:r>
              <a:rPr lang="en"/>
              <a:t>  Mrs. Page was inducted into the Oklahoma Hall of Fame in 1958 for her donation of the library to Sand Springs.  She was at the time the only individual in Oklahoma who gave a library to a town.  </a:t>
            </a:r>
            <a:r>
              <a:rPr lang="en" u="sng">
                <a:solidFill>
                  <a:schemeClr val="hlink"/>
                </a:solidFill>
                <a:hlinkClick r:id="rId2"/>
              </a:rPr>
              <a:t>https://oklahomahof.com/member-archives/p/page-lucile-1958</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aa1ed37495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aa1ed37495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Teacher Note: </a:t>
            </a:r>
            <a:r>
              <a:rPr lang="en"/>
              <a:t> See Resource 4a-e for a Lotto Game and/or Matching game that features photos from this story and Sand Springs Museum artifacts.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b608d619a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b608d619a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aa1ed37495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aa1ed37495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4285F4"/>
              </a:buClr>
              <a:buSzPts val="1100"/>
              <a:buFont typeface="Arial"/>
              <a:buNone/>
            </a:pPr>
            <a:r>
              <a:rPr b="1" lang="en" sz="900"/>
              <a:t>Photo Credit:  </a:t>
            </a:r>
            <a:r>
              <a:rPr lang="en"/>
              <a:t>Landis, Jamye K.</a:t>
            </a:r>
            <a:r>
              <a:rPr i="1" lang="en"/>
              <a:t> Images of America:  Sand Springs, Oklahoma. Arcadia Publishing, </a:t>
            </a:r>
            <a:r>
              <a:rPr lang="en"/>
              <a:t>South Carolina.  Copyright, 1999</a:t>
            </a:r>
            <a:r>
              <a:rPr i="1" lang="en"/>
              <a:t>.</a:t>
            </a:r>
            <a:endParaRPr sz="1300"/>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aa1ed37495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aa1ed37495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t>Photo Credit:  </a:t>
            </a:r>
            <a:r>
              <a:rPr lang="en"/>
              <a:t>Landis, Jamye K.</a:t>
            </a:r>
            <a:r>
              <a:rPr i="1" lang="en"/>
              <a:t> Images of America:  Sand Springs, Oklahoma. </a:t>
            </a:r>
            <a:r>
              <a:rPr lang="en"/>
              <a:t>Arcadia Publishing, South Carolina.  Copyright,</a:t>
            </a:r>
            <a:r>
              <a:rPr i="1" lang="en"/>
              <a:t> 1999.</a:t>
            </a:r>
            <a:endParaRPr i="1"/>
          </a:p>
          <a:p>
            <a:pPr indent="0" lvl="0" marL="0" rtl="0" algn="l">
              <a:lnSpc>
                <a:spcPct val="115000"/>
              </a:lnSpc>
              <a:spcBef>
                <a:spcPts val="0"/>
              </a:spcBef>
              <a:spcAft>
                <a:spcPts val="0"/>
              </a:spcAft>
              <a:buClr>
                <a:srgbClr val="4285F4"/>
              </a:buClr>
              <a:buSzPts val="1100"/>
              <a:buFont typeface="Arial"/>
              <a:buNone/>
            </a:pPr>
            <a:r>
              <a:rPr b="1" lang="en"/>
              <a:t>Teacher Note:  </a:t>
            </a:r>
            <a:r>
              <a:rPr lang="en"/>
              <a:t>Museum docent and hometown storyteller, Connie Fisher, worked at the dairy.  He has anecdotes to share with your students.  Other hometown storytellers are available to share stories as well about Charles Page and the early days of Sand Springs.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aa1ed37495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aa1ed37495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possible answers:  Tell the story of our town; help people when we see the opportunity to do so, take part in community service and activities; start a business; and more.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aa1ed37495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aa1ed37495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4285F4"/>
              </a:buClr>
              <a:buSzPts val="1100"/>
              <a:buFont typeface="Arial"/>
              <a:buNone/>
            </a:pPr>
            <a:r>
              <a:rPr b="1" lang="en" sz="1000">
                <a:solidFill>
                  <a:srgbClr val="4285F4"/>
                </a:solidFill>
              </a:rPr>
              <a:t>Teacher Notes: (Some possible answers to discussion questions)</a:t>
            </a:r>
            <a:endParaRPr b="1" sz="1000"/>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After Mr. Page died, what did Mrs. Page and her daughter decide to do?  </a:t>
            </a:r>
            <a:r>
              <a:rPr lang="en" sz="1000">
                <a:solidFill>
                  <a:schemeClr val="dk1"/>
                </a:solidFill>
              </a:rPr>
              <a:t>(Built a library and a placed a statue on the triangle in downtown Sand Springs)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Who is the man in statue on the triangle in Sand Springs?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(Charles Page)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Why do you think there are there two children and mother standing near him? </a:t>
            </a:r>
            <a:r>
              <a:rPr lang="en" sz="900">
                <a:solidFill>
                  <a:schemeClr val="dk1"/>
                </a:solidFill>
              </a:rPr>
              <a:t>(Because he helped mothers and children)</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How did Charles Page help mothers and children? (providing for their basic needs)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What can we do to help people in our community like Charles Page did? </a:t>
            </a:r>
            <a:r>
              <a:rPr lang="en" sz="1000">
                <a:solidFill>
                  <a:schemeClr val="dk1"/>
                </a:solidFill>
              </a:rPr>
              <a:t>(Support charities with some of our money – Sand Springs Neighborhood Association is one example.  Some people help through their churches or the Salvation Army.  There are many ways to give and help.)</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aa1ed37495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aa1ed37495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aa1ed37495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aa1ed37495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aa1ed37495_1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aa1ed37495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aa1ed37495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aa1ed37495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  EXCERPT FROM OPAL BENNEFIELD CLARK VOICES OF OKLAHOMA TRANSCRIPT:  ...</a:t>
            </a:r>
            <a:r>
              <a:rPr lang="en"/>
              <a:t> I remember Mr. Breeding came with a buggy and took us up to the home. He let us out in the back of the building of the first home that they had built. The children’s home was not very big then. It had been built to house thirty-five people and it had more. And I remember the big stairs, oh, the front, it was beautiful. I just thought that was a castle when I saw it. It was a beautiful place. The white tablecloths and the vases of flowers in the center of the table. And there was a little, bitty, long, low table that just fit me. They had little chairs. Mr. Galloway, who was making the furniture for the home made the wooden lounges and the wooden chairs. And he had made a little, low table for little folks. JE: Nineteen fifteen then, is really when you went to the home. You were three years old. OM: Yes. JE: Charles Page would refer to the orphans as his kids? OM: Yeah, we called him Daddy Page.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aa1ed37495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aa1ed37495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aa1ed37495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aa1ed37495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292100" rtl="0" algn="l">
              <a:lnSpc>
                <a:spcPct val="150000"/>
              </a:lnSpc>
              <a:spcBef>
                <a:spcPts val="0"/>
              </a:spcBef>
              <a:spcAft>
                <a:spcPts val="0"/>
              </a:spcAft>
              <a:buClr>
                <a:schemeClr val="dk1"/>
              </a:buClr>
              <a:buSzPts val="1100"/>
              <a:buFont typeface="Arial"/>
              <a:buNone/>
            </a:pPr>
            <a:r>
              <a:t/>
            </a:r>
            <a:endParaRPr sz="1200">
              <a:solidFill>
                <a:srgbClr val="555555"/>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b608d619a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b608d619a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b40114e9a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b40114e9a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b09508ffb4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b09508ffb4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d4eb5874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d4eb5874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students if they have seen this in Sand Springs and do they know who it is and why he was important enough to be honored with a statue.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9c45342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d9c45342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91e1f3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d91e1f3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sz="1200">
                <a:solidFill>
                  <a:schemeClr val="dk1"/>
                </a:solidFill>
              </a:rPr>
              <a:t>Clark, Opal Bennefield. </a:t>
            </a:r>
            <a:r>
              <a:rPr i="1" lang="en" sz="1200">
                <a:solidFill>
                  <a:schemeClr val="dk1"/>
                </a:solidFill>
              </a:rPr>
              <a:t>A Fool’s Enterprise:  The Life of Charles Page, Dexter Publishing Company, 1989. Pg. 12.</a:t>
            </a:r>
            <a:endParaRPr i="1" sz="1200">
              <a:solidFill>
                <a:schemeClr val="dk1"/>
              </a:solidFill>
            </a:endParaRPr>
          </a:p>
          <a:p>
            <a:pPr indent="0" lvl="0" marL="0" rtl="0" algn="l">
              <a:spcBef>
                <a:spcPts val="0"/>
              </a:spcBef>
              <a:spcAft>
                <a:spcPts val="0"/>
              </a:spcAft>
              <a:buNone/>
            </a:pPr>
            <a:r>
              <a:rPr i="1" lang="en" sz="1200">
                <a:solidFill>
                  <a:schemeClr val="dk1"/>
                </a:solidFill>
              </a:rPr>
              <a:t>Photo Courtesy of unsplash.com </a:t>
            </a:r>
            <a:r>
              <a:rPr i="1" lang="en" sz="1200"/>
              <a:t>(Free images)</a:t>
            </a:r>
            <a:endParaRPr i="1"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aa1ed3749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aa1ed3749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sz="1200">
                <a:solidFill>
                  <a:schemeClr val="dk1"/>
                </a:solidFill>
              </a:rPr>
              <a:t>Clark, Opal Bennefield. </a:t>
            </a:r>
            <a:r>
              <a:rPr i="1" lang="en" sz="1200">
                <a:solidFill>
                  <a:schemeClr val="dk1"/>
                </a:solidFill>
              </a:rPr>
              <a:t>A Fool’s Enterprise:  The Life of Charles Page, Dexter Publishing Company, 1989. Pg. 13, 14, 17.</a:t>
            </a:r>
            <a:endParaRPr i="1" sz="1200">
              <a:solidFill>
                <a:schemeClr val="dk1"/>
              </a:solidFill>
            </a:endParaRPr>
          </a:p>
          <a:p>
            <a:pPr indent="0" lvl="0" marL="0" rtl="0" algn="l">
              <a:spcBef>
                <a:spcPts val="0"/>
              </a:spcBef>
              <a:spcAft>
                <a:spcPts val="0"/>
              </a:spcAft>
              <a:buNone/>
            </a:pPr>
            <a:r>
              <a:rPr i="1" lang="en" sz="1200">
                <a:solidFill>
                  <a:schemeClr val="dk1"/>
                </a:solidFill>
              </a:rPr>
              <a:t>Photo courtesy of unsplash.com (Free images)</a:t>
            </a:r>
            <a:endParaRPr i="1" sz="1200">
              <a:solidFill>
                <a:schemeClr val="dk1"/>
              </a:solidFill>
            </a:endParaRPr>
          </a:p>
          <a:p>
            <a:pPr indent="0" lvl="0" marL="0" rtl="0" algn="l">
              <a:spcBef>
                <a:spcPts val="0"/>
              </a:spcBef>
              <a:spcAft>
                <a:spcPts val="0"/>
              </a:spcAft>
              <a:buNone/>
            </a:pPr>
            <a:r>
              <a:rPr i="1" lang="en" sz="1200">
                <a:solidFill>
                  <a:schemeClr val="dk1"/>
                </a:solidFill>
              </a:rPr>
              <a:t>*Mr. Page worked for the Pinkerton Detective Agency..  For more about this historic agency that is still in operation today, see this </a:t>
            </a:r>
            <a:r>
              <a:rPr i="1" lang="en" sz="1200" u="sng">
                <a:solidFill>
                  <a:schemeClr val="hlink"/>
                </a:solidFill>
                <a:hlinkClick r:id="rId2"/>
              </a:rPr>
              <a:t>link</a:t>
            </a:r>
            <a:r>
              <a:rPr i="1" lang="en" sz="1200">
                <a:solidFill>
                  <a:schemeClr val="dk1"/>
                </a:solidFill>
              </a:rPr>
              <a:t>.  </a:t>
            </a:r>
            <a:endParaRPr i="1" sz="1200">
              <a:solidFill>
                <a:schemeClr val="dk1"/>
              </a:solidFill>
            </a:endParaRPr>
          </a:p>
          <a:p>
            <a:pPr indent="0" lvl="0" marL="0" rtl="0" algn="l">
              <a:spcBef>
                <a:spcPts val="0"/>
              </a:spcBef>
              <a:spcAft>
                <a:spcPts val="0"/>
              </a:spcAft>
              <a:buNone/>
            </a:pPr>
            <a:r>
              <a:t/>
            </a:r>
            <a:endParaRPr i="1"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s://docs.google.com/document/d/1-CisWHGz1TuTQr5hUHFocMArkSnccM0pFSDGD49ImBQ/edit?usp=sharing" TargetMode="External"/><Relationship Id="rId4" Type="http://schemas.openxmlformats.org/officeDocument/2006/relationships/hyperlink" Target="https://drive.google.com/file/d/1vdOp95W5qk1lpO0akS1xvWJDVjSSmFKM/view?usp=sharing" TargetMode="External"/><Relationship Id="rId5" Type="http://schemas.openxmlformats.org/officeDocument/2006/relationships/hyperlink" Target="https://drive.google.com/file/d/1dU8ZATu5ilpWKCxgWBkUXbLWT6KXLbW2/view?usp=sha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drive.google.com/file/d/1mLu5pHJ7iiF8850LXbdqFgWGvr2g2wIU/view?usp=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drive.google.com/file/d/1dU8ZATu5ilpWKCxgWBkUXbLWT6KXLbW2/view?usp=sha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hyperlink" Target="https://drive.google.com/file/d/1mLu5pHJ7iiF8850LXbdqFgWGvr2g2wIU/view?usp=shar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docs.google.com/document/d/1-CisWHGz1TuTQr5hUHFocMArkSnccM0pFSDGD49ImBQ/edit?usp=sharin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1.jpg"/><Relationship Id="rId6"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hyperlink" Target="https://docs.google.com/document/d/1-CisWHGz1TuTQr5hUHFocMArkSnccM0pFSDGD49ImBQ/edit?usp=sharing" TargetMode="External"/><Relationship Id="rId4" Type="http://schemas.openxmlformats.org/officeDocument/2006/relationships/hyperlink" Target="https://drive.google.com/file/d/1vdOp95W5qk1lpO0akS1xvWJDVjSSmFKM/view?usp=sharing" TargetMode="External"/><Relationship Id="rId5" Type="http://schemas.openxmlformats.org/officeDocument/2006/relationships/hyperlink" Target="https://drive.google.com/file/d/1dU8ZATu5ilpWKCxgWBkUXbLWT6KXLbW2/view?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hyperlink" Target="https://docs.google.com/document/d/1kbMUic6h0Ys9SP9Jy9Ho74fUfSKuDlCdN36Ac2W7fYw/edit?usp=shar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hyperlink" Target="https://www.okhistory.org/publications/enc/entry.php?entry=PA003" TargetMode="External"/><Relationship Id="rId4" Type="http://schemas.openxmlformats.org/officeDocument/2006/relationships/hyperlink" Target="https://www.tulsahistory.org/halloffame/charles-page/" TargetMode="External"/><Relationship Id="rId5" Type="http://schemas.openxmlformats.org/officeDocument/2006/relationships/hyperlink" Target="https://timesmachine.nytimes.com/timesmachine/1915/09/12/104233776.pdf" TargetMode="External"/><Relationship Id="rId6" Type="http://schemas.openxmlformats.org/officeDocument/2006/relationships/hyperlink" Target="https://tulsaworld.com/archive/only-in-oklahoma-sand-springs-founder-helped-others/article_05542add-751a-52ef-b2cc-65f39f32de6b.html" TargetMode="External"/><Relationship Id="rId7" Type="http://schemas.openxmlformats.org/officeDocument/2006/relationships/hyperlink" Target="http://www.voicesofoklahoma.com/wp-content/uploads/2016/06/Page-Transcript.pdf" TargetMode="External"/><Relationship Id="rId8" Type="http://schemas.openxmlformats.org/officeDocument/2006/relationships/hyperlink" Target="https://sandspringsok.org/483/Historic-Tour-4-Sand-Springs-Hom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hyperlink" Target="https://docs.google.com/document/d/1kbMUic6h0Ys9SP9Jy9Ho74fUfSKuDlCdN36Ac2W7fYw/edit?usp=sharin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hyperlink" Target="https://docs.google.com/presentation/d/1BoceE4l4PLADwhYdDcr3kkio_mOEN4z_ujBH6J_MYR8/edit?usp=shar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hyperlink" Target="https://www.nps.gov/nr/travel/route66/galloways_totem_pole_park_foyil.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oercommons.org/courseware/lesson/55505/student/297120" TargetMode="External"/><Relationship Id="rId4" Type="http://schemas.openxmlformats.org/officeDocument/2006/relationships/hyperlink" Target="https://drive.google.com/file/d/1qmU4MaqUl9uTEwA28wVXN5JGy32sThc_/view?usp=shar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hyperlink" Target="https://youtu.be/EekIi87EikI" TargetMode="Externa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hyperlink" Target="https://docs.google.com/document/d/1-CisWHGz1TuTQr5hUHFocMArkSnccM0pFSDGD49ImBQ/edit?usp=sharing" TargetMode="External"/><Relationship Id="rId4" Type="http://schemas.openxmlformats.org/officeDocument/2006/relationships/hyperlink" Target="https://drive.google.com/file/d/1vdOp95W5qk1lpO0akS1xvWJDVjSSmFKM/view?usp=sharing" TargetMode="External"/><Relationship Id="rId5" Type="http://schemas.openxmlformats.org/officeDocument/2006/relationships/hyperlink" Target="https://drive.google.com/file/d/1dU8ZATu5ilpWKCxgWBkUXbLWT6KXLbW2/view?usp=sharin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hyperlink" Target="http://www.voicesofoklahoma.com/wp-content/uploads/2016/06/Page-Transcript.pdf" TargetMode="External"/><Relationship Id="rId4" Type="http://schemas.openxmlformats.org/officeDocument/2006/relationships/hyperlink" Target="https://sandspringsok.org/483/Historic-Tour-4-Sand-Springs-Hom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hyperlink" Target="https://drive.google.com/file/d/1c2_6XoyzSvYLpkzVoJ3Wu0FH1Ls5s4wP/view?usp=sharin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hyperlink" Target="https://drive.google.com/file/d/1AnzSmEzLeeLgAutA-shHpOZOJG3IyVp-/view?usp=sharing" TargetMode="External"/><Relationship Id="rId4" Type="http://schemas.openxmlformats.org/officeDocument/2006/relationships/hyperlink" Target="https://drive.google.com/file/d/17X62-rJIWT8zcm6-maq6JVX6VH-hCTyd/view?usp=shar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hyperlink" Target="https://www.oercommons.org/courseware/lesson/55505/student/297120" TargetMode="External"/><Relationship Id="rId4" Type="http://schemas.openxmlformats.org/officeDocument/2006/relationships/hyperlink" Target="https://drive.google.com/file/d/1qmU4MaqUl9uTEwA28wVXN5JGy32sThc_/view?usp=sharing" TargetMode="External"/><Relationship Id="rId5" Type="http://schemas.openxmlformats.org/officeDocument/2006/relationships/hyperlink" Target="https://youtu.be/ryUBLJuesF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youtu.be/EekIi87EikI" TargetMode="External"/><Relationship Id="rId4" Type="http://schemas.openxmlformats.org/officeDocument/2006/relationships/hyperlink" Target="https://youtu.be/lx9k3PLA6IA" TargetMode="External"/><Relationship Id="rId5" Type="http://schemas.openxmlformats.org/officeDocument/2006/relationships/hyperlink" Target="https://youtu.be/ryUBLJuesFM" TargetMode="External"/><Relationship Id="rId6" Type="http://schemas.openxmlformats.org/officeDocument/2006/relationships/hyperlink" Target="https://youtu.be/ryUBLJuesFM" TargetMode="External"/><Relationship Id="rId7" Type="http://schemas.openxmlformats.org/officeDocument/2006/relationships/image" Target="../media/image26.png"/><Relationship Id="rId8" Type="http://schemas.openxmlformats.org/officeDocument/2006/relationships/hyperlink" Target="https://youtu.be/kQADPse3Aq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title"/>
          </p:nvPr>
        </p:nvSpPr>
        <p:spPr>
          <a:xfrm>
            <a:off x="490250" y="488250"/>
            <a:ext cx="7993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4800"/>
          </a:p>
          <a:p>
            <a:pPr indent="0" lvl="0" marL="0" rtl="0" algn="l">
              <a:spcBef>
                <a:spcPts val="0"/>
              </a:spcBef>
              <a:spcAft>
                <a:spcPts val="0"/>
              </a:spcAft>
              <a:buNone/>
            </a:pPr>
            <a:r>
              <a:t/>
            </a:r>
            <a:endParaRPr sz="4800"/>
          </a:p>
          <a:p>
            <a:pPr indent="0" lvl="0" marL="0" rtl="0" algn="l">
              <a:spcBef>
                <a:spcPts val="0"/>
              </a:spcBef>
              <a:spcAft>
                <a:spcPts val="0"/>
              </a:spcAft>
              <a:buNone/>
            </a:pPr>
            <a:r>
              <a:t/>
            </a:r>
            <a:endParaRPr sz="4400"/>
          </a:p>
          <a:p>
            <a:pPr indent="0" lvl="0" marL="0" rtl="0" algn="l">
              <a:spcBef>
                <a:spcPts val="0"/>
              </a:spcBef>
              <a:spcAft>
                <a:spcPts val="0"/>
              </a:spcAft>
              <a:buNone/>
            </a:pPr>
            <a:r>
              <a:rPr lang="en" sz="4400"/>
              <a:t>The Story of Charles Page</a:t>
            </a:r>
            <a:endParaRPr sz="4400"/>
          </a:p>
          <a:p>
            <a:pPr indent="0" lvl="0" marL="0" rtl="0" algn="l">
              <a:spcBef>
                <a:spcPts val="0"/>
              </a:spcBef>
              <a:spcAft>
                <a:spcPts val="0"/>
              </a:spcAft>
              <a:buNone/>
            </a:pPr>
            <a:r>
              <a:rPr lang="en" sz="3700"/>
              <a:t>for PreK - 3rd Grade</a:t>
            </a:r>
            <a:endParaRPr sz="3700"/>
          </a:p>
          <a:p>
            <a:pPr indent="0" lvl="0" marL="0" rtl="0" algn="l">
              <a:lnSpc>
                <a:spcPct val="115000"/>
              </a:lnSpc>
              <a:spcBef>
                <a:spcPts val="0"/>
              </a:spcBef>
              <a:spcAft>
                <a:spcPts val="1600"/>
              </a:spcAft>
              <a:buNone/>
            </a:pPr>
            <a:r>
              <a:rPr lang="en" sz="1200"/>
              <a:t>Note:  The slides can be used to tell the story over 1 day or 5 days.  Included with each day’s story are  discussion questions  as well as optional grade-specific, standards-aligned lesson slides.  Day 5 can be a retelling of the whole story and assessment activities.  There is a separate optional Activity Guide for PreK/K with Resource Materials and a Picture File.</a:t>
            </a:r>
            <a:endParaRPr sz="3200"/>
          </a:p>
        </p:txBody>
      </p:sp>
      <p:pic>
        <p:nvPicPr>
          <p:cNvPr id="68" name="Google Shape;68;p13"/>
          <p:cNvPicPr preferRelativeResize="0"/>
          <p:nvPr/>
        </p:nvPicPr>
        <p:blipFill>
          <a:blip r:embed="rId3">
            <a:alphaModFix/>
          </a:blip>
          <a:stretch>
            <a:fillRect/>
          </a:stretch>
        </p:blipFill>
        <p:spPr>
          <a:xfrm>
            <a:off x="664475" y="502663"/>
            <a:ext cx="1616856" cy="1895025"/>
          </a:xfrm>
          <a:prstGeom prst="rect">
            <a:avLst/>
          </a:prstGeom>
          <a:noFill/>
          <a:ln>
            <a:noFill/>
          </a:ln>
        </p:spPr>
      </p:pic>
      <p:sp>
        <p:nvSpPr>
          <p:cNvPr id="69" name="Google Shape;69;p13"/>
          <p:cNvSpPr txBox="1"/>
          <p:nvPr/>
        </p:nvSpPr>
        <p:spPr>
          <a:xfrm>
            <a:off x="3160875" y="895025"/>
            <a:ext cx="5438100" cy="111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lt1"/>
                </a:solidFill>
                <a:latin typeface="Roboto"/>
                <a:ea typeface="Roboto"/>
                <a:cs typeface="Roboto"/>
                <a:sym typeface="Roboto"/>
              </a:rPr>
              <a:t>Questions or Comments?  Please call us @ 918-246-2509 or email us @ ssmuseumss2@gmail.com</a:t>
            </a:r>
            <a:endParaRPr sz="1200">
              <a:solidFill>
                <a:schemeClr val="lt1"/>
              </a:solidFill>
              <a:latin typeface="Roboto"/>
              <a:ea typeface="Roboto"/>
              <a:cs typeface="Roboto"/>
              <a:sym typeface="Roboto"/>
            </a:endParaRPr>
          </a:p>
          <a:p>
            <a:pPr indent="0" lvl="0" marL="0" rtl="0" algn="l">
              <a:lnSpc>
                <a:spcPct val="115000"/>
              </a:lnSpc>
              <a:spcBef>
                <a:spcPts val="1600"/>
              </a:spcBef>
              <a:spcAft>
                <a:spcPts val="0"/>
              </a:spcAft>
              <a:buNone/>
            </a:pPr>
            <a:r>
              <a:rPr lang="en" sz="1200">
                <a:solidFill>
                  <a:schemeClr val="lt1"/>
                </a:solidFill>
                <a:latin typeface="Roboto"/>
                <a:ea typeface="Roboto"/>
                <a:cs typeface="Roboto"/>
                <a:sym typeface="Roboto"/>
              </a:rPr>
              <a:t>Read or tell the story and use the suggested activities to help students understand the unique story of Sand Springs and its role in Oklahoma history.  </a:t>
            </a:r>
            <a:endParaRPr sz="1200">
              <a:solidFill>
                <a:schemeClr val="lt1"/>
              </a:solidFill>
              <a:latin typeface="Roboto"/>
              <a:ea typeface="Roboto"/>
              <a:cs typeface="Roboto"/>
              <a:sym typeface="Roboto"/>
            </a:endParaRPr>
          </a:p>
          <a:p>
            <a:pPr indent="0" lvl="0" marL="0" rtl="0" algn="l">
              <a:spcBef>
                <a:spcPts val="1600"/>
              </a:spcBef>
              <a:spcAft>
                <a:spcPts val="0"/>
              </a:spcAft>
              <a:buNone/>
            </a:pPr>
            <a:r>
              <a:t/>
            </a:r>
            <a:endParaRPr>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idx="1" type="subTitle"/>
          </p:nvPr>
        </p:nvSpPr>
        <p:spPr>
          <a:xfrm>
            <a:off x="265500" y="464526"/>
            <a:ext cx="4045200" cy="2107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Everyone noticed that there was something special about Charlie.  He had become a kind and thoughtful young man.  He was big and could stand up for himself, but he also was always willing to help others if he could.</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Charlie grew up and was now called Charles Page.  He married a woman named Lucy.   </a:t>
            </a:r>
            <a:r>
              <a:rPr lang="en" sz="1200">
                <a:solidFill>
                  <a:srgbClr val="000000"/>
                </a:solidFill>
                <a:latin typeface="Arial"/>
                <a:ea typeface="Arial"/>
                <a:cs typeface="Arial"/>
                <a:sym typeface="Arial"/>
              </a:rPr>
              <a:t>Even though he was very clever and worked very hard, he didn’t always make enough money.  </a:t>
            </a:r>
            <a:r>
              <a:rPr lang="en" sz="1200">
                <a:solidFill>
                  <a:srgbClr val="000000"/>
                </a:solidFill>
                <a:latin typeface="Arial"/>
                <a:ea typeface="Arial"/>
                <a:cs typeface="Arial"/>
                <a:sym typeface="Arial"/>
              </a:rPr>
              <a:t>He tried different ways to make money for his family.  No matter what, he always sent money home to his mother because he had promised to take care of her.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b="1" i="1" lang="en" sz="1200">
                <a:solidFill>
                  <a:srgbClr val="000000"/>
                </a:solidFill>
                <a:latin typeface="Arial"/>
                <a:ea typeface="Arial"/>
                <a:cs typeface="Arial"/>
                <a:sym typeface="Arial"/>
              </a:rPr>
              <a:t> </a:t>
            </a:r>
            <a:endParaRPr b="1" i="1"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
        <p:nvSpPr>
          <p:cNvPr id="129" name="Google Shape;129;p22"/>
          <p:cNvSpPr txBox="1"/>
          <p:nvPr>
            <p:ph idx="2" type="body"/>
          </p:nvPr>
        </p:nvSpPr>
        <p:spPr>
          <a:xfrm>
            <a:off x="5038375" y="4497725"/>
            <a:ext cx="3837000" cy="464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Charles Page continued to help his mother after he was married. </a:t>
            </a:r>
            <a:endParaRPr/>
          </a:p>
        </p:txBody>
      </p:sp>
      <p:pic>
        <p:nvPicPr>
          <p:cNvPr id="130" name="Google Shape;130;p22"/>
          <p:cNvPicPr preferRelativeResize="0"/>
          <p:nvPr/>
        </p:nvPicPr>
        <p:blipFill>
          <a:blip r:embed="rId3">
            <a:alphaModFix/>
          </a:blip>
          <a:stretch>
            <a:fillRect/>
          </a:stretch>
        </p:blipFill>
        <p:spPr>
          <a:xfrm>
            <a:off x="5167500" y="158575"/>
            <a:ext cx="3465425" cy="4084775"/>
          </a:xfrm>
          <a:prstGeom prst="rect">
            <a:avLst/>
          </a:prstGeom>
          <a:noFill/>
          <a:ln>
            <a:noFill/>
          </a:ln>
        </p:spPr>
      </p:pic>
      <p:pic>
        <p:nvPicPr>
          <p:cNvPr id="131" name="Google Shape;131;p22"/>
          <p:cNvPicPr preferRelativeResize="0"/>
          <p:nvPr/>
        </p:nvPicPr>
        <p:blipFill>
          <a:blip r:embed="rId4">
            <a:alphaModFix/>
          </a:blip>
          <a:stretch>
            <a:fillRect/>
          </a:stretch>
        </p:blipFill>
        <p:spPr>
          <a:xfrm>
            <a:off x="356325" y="3153200"/>
            <a:ext cx="1334375" cy="1667975"/>
          </a:xfrm>
          <a:prstGeom prst="rect">
            <a:avLst/>
          </a:prstGeom>
          <a:noFill/>
          <a:ln>
            <a:noFill/>
          </a:ln>
        </p:spPr>
      </p:pic>
      <p:sp>
        <p:nvSpPr>
          <p:cNvPr id="132" name="Google Shape;132;p22"/>
          <p:cNvSpPr txBox="1"/>
          <p:nvPr/>
        </p:nvSpPr>
        <p:spPr>
          <a:xfrm>
            <a:off x="2129900" y="4010575"/>
            <a:ext cx="16881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Charles Page’s Mother:</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Mary Ann Page</a:t>
            </a:r>
            <a:endParaRPr>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idx="1" type="subTitle"/>
          </p:nvPr>
        </p:nvSpPr>
        <p:spPr>
          <a:xfrm>
            <a:off x="265500" y="724226"/>
            <a:ext cx="4045200" cy="3695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But one day he found himself very short of money.  Charles was worried.  How could he take care of his own family and send money to his mother, too?  As he was thinking about it, he met a lady who asked him to give some money to help the poor.  Charles told her he didn’t have much left. The woman told him that everything that people have is a blessing.  She said, “If we are blessed with something, we should give part of our blessings to others.”  Charles decided she was right and pulled some money from his wallet.</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Soon after, Charles found a new way to make a lot of money.  He always remembered that very special day. Charles knew that he had learned an important lesson about giving. Mr. Page always gave some of his money (often 10%) to help others.  He believed that when he helped others, the good he did would come back to him.</a:t>
            </a:r>
            <a:endParaRPr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
        <p:nvSpPr>
          <p:cNvPr id="138" name="Google Shape;138;p23"/>
          <p:cNvSpPr txBox="1"/>
          <p:nvPr>
            <p:ph idx="2" type="body"/>
          </p:nvPr>
        </p:nvSpPr>
        <p:spPr>
          <a:xfrm>
            <a:off x="4939500" y="4419325"/>
            <a:ext cx="3837000" cy="4068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Charles Page decided that he would always give some of his money to help others.</a:t>
            </a:r>
            <a:endParaRPr/>
          </a:p>
        </p:txBody>
      </p:sp>
      <p:pic>
        <p:nvPicPr>
          <p:cNvPr id="139" name="Google Shape;139;p23"/>
          <p:cNvPicPr preferRelativeResize="0"/>
          <p:nvPr/>
        </p:nvPicPr>
        <p:blipFill>
          <a:blip r:embed="rId3">
            <a:alphaModFix/>
          </a:blip>
          <a:stretch>
            <a:fillRect/>
          </a:stretch>
        </p:blipFill>
        <p:spPr>
          <a:xfrm>
            <a:off x="5237600" y="1341550"/>
            <a:ext cx="2810300" cy="1114950"/>
          </a:xfrm>
          <a:prstGeom prst="rect">
            <a:avLst/>
          </a:prstGeom>
          <a:noFill/>
          <a:ln>
            <a:noFill/>
          </a:ln>
        </p:spPr>
      </p:pic>
      <p:sp>
        <p:nvSpPr>
          <p:cNvPr id="140" name="Google Shape;140;p23"/>
          <p:cNvSpPr txBox="1"/>
          <p:nvPr/>
        </p:nvSpPr>
        <p:spPr>
          <a:xfrm>
            <a:off x="5109500" y="543800"/>
            <a:ext cx="3296700" cy="5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If he had 10 dimes, he would give 1 dime to help others.  </a:t>
            </a:r>
            <a:endParaRPr>
              <a:latin typeface="Roboto"/>
              <a:ea typeface="Roboto"/>
              <a:cs typeface="Roboto"/>
              <a:sym typeface="Roboto"/>
            </a:endParaRPr>
          </a:p>
        </p:txBody>
      </p:sp>
      <p:sp>
        <p:nvSpPr>
          <p:cNvPr id="141" name="Google Shape;141;p23"/>
          <p:cNvSpPr txBox="1"/>
          <p:nvPr/>
        </p:nvSpPr>
        <p:spPr>
          <a:xfrm>
            <a:off x="5370100" y="2571750"/>
            <a:ext cx="26778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10 dimes - 1 dime = ___ dimes</a:t>
            </a:r>
            <a:endParaRPr>
              <a:latin typeface="Roboto"/>
              <a:ea typeface="Roboto"/>
              <a:cs typeface="Roboto"/>
              <a:sym typeface="Roboto"/>
            </a:endParaRPr>
          </a:p>
        </p:txBody>
      </p:sp>
      <p:pic>
        <p:nvPicPr>
          <p:cNvPr id="142" name="Google Shape;142;p23"/>
          <p:cNvPicPr preferRelativeResize="0"/>
          <p:nvPr/>
        </p:nvPicPr>
        <p:blipFill>
          <a:blip r:embed="rId4">
            <a:alphaModFix/>
          </a:blip>
          <a:stretch>
            <a:fillRect/>
          </a:stretch>
        </p:blipFill>
        <p:spPr>
          <a:xfrm>
            <a:off x="5370100" y="2983813"/>
            <a:ext cx="2289150" cy="908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idx="1" type="subTitle"/>
          </p:nvPr>
        </p:nvSpPr>
        <p:spPr>
          <a:xfrm>
            <a:off x="343800" y="540725"/>
            <a:ext cx="3837000" cy="4088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Soon Mr. Page became a very rich man.  His company found oil in many places like Glenn’s Pool (the town of Glenpool as it is called today).  Oil was very important in those days.  Cars were just being built and needed gasoline which was made from oil.  People used oil and natural gas to heat their homes.  By finding the oil in the ground, Mr. Page was able to sell it and make lots of money.</a:t>
            </a:r>
            <a:endParaRPr b="1" i="1"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222222"/>
                </a:solidFill>
                <a:highlight>
                  <a:srgbClr val="FFFFFF"/>
                </a:highlight>
                <a:latin typeface="Arial"/>
                <a:ea typeface="Arial"/>
                <a:cs typeface="Arial"/>
                <a:sym typeface="Arial"/>
              </a:rPr>
              <a:t>Remembering the lesson of giving he’d learned years before, Mr. Page thought he could</a:t>
            </a:r>
            <a:r>
              <a:rPr lang="en" sz="1200">
                <a:solidFill>
                  <a:srgbClr val="000000"/>
                </a:solidFill>
                <a:latin typeface="Arial"/>
                <a:ea typeface="Arial"/>
                <a:cs typeface="Arial"/>
                <a:sym typeface="Arial"/>
              </a:rPr>
              <a:t> people if he learned that they needed help.  He decided the best way to live was to “Think Right.”  To him that meant using his blessings to help others.  Some people thought Mr. Page was crazy to help people instead of keeping all his money for himself.  Mr. Page just ignored them.  He just kept using part of his money to help others because he believed he had been blessed and it was the right thing to do.</a:t>
            </a:r>
            <a:endParaRPr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
        <p:nvSpPr>
          <p:cNvPr id="148" name="Google Shape;148;p24"/>
          <p:cNvSpPr txBox="1"/>
          <p:nvPr>
            <p:ph idx="2" type="body"/>
          </p:nvPr>
        </p:nvSpPr>
        <p:spPr>
          <a:xfrm>
            <a:off x="4939500" y="4237150"/>
            <a:ext cx="3837000" cy="4983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Here’s what an early oil well looked like.</a:t>
            </a:r>
            <a:endParaRPr/>
          </a:p>
        </p:txBody>
      </p:sp>
      <p:pic>
        <p:nvPicPr>
          <p:cNvPr id="149" name="Google Shape;149;p24"/>
          <p:cNvPicPr preferRelativeResize="0"/>
          <p:nvPr/>
        </p:nvPicPr>
        <p:blipFill rotWithShape="1">
          <a:blip r:embed="rId3">
            <a:alphaModFix/>
          </a:blip>
          <a:srcRect b="4168" l="0" r="1088" t="0"/>
          <a:stretch/>
        </p:blipFill>
        <p:spPr>
          <a:xfrm>
            <a:off x="4686300" y="372325"/>
            <a:ext cx="4207199" cy="3649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idx="1" type="subTitle"/>
          </p:nvPr>
        </p:nvSpPr>
        <p:spPr>
          <a:xfrm>
            <a:off x="435425" y="427425"/>
            <a:ext cx="4045200" cy="4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Day 1 - Discussion Questions</a:t>
            </a:r>
            <a:endParaRPr b="1">
              <a:solidFill>
                <a:srgbClr val="000000"/>
              </a:solidFill>
            </a:endParaRPr>
          </a:p>
          <a:p>
            <a:pPr indent="0" lvl="0" marL="0" rtl="0" algn="l">
              <a:lnSpc>
                <a:spcPct val="115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solidFill>
                  <a:srgbClr val="000000"/>
                </a:solidFill>
                <a:latin typeface="Arial"/>
                <a:ea typeface="Arial"/>
                <a:cs typeface="Arial"/>
                <a:sym typeface="Arial"/>
              </a:rPr>
              <a:t>Who built a city in the sand and mud?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solidFill>
                  <a:srgbClr val="000000"/>
                </a:solidFill>
                <a:latin typeface="Arial"/>
                <a:ea typeface="Arial"/>
                <a:cs typeface="Arial"/>
                <a:sym typeface="Arial"/>
              </a:rPr>
              <a:t>How do you think he felt when the older boys knocked his town down?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solidFill>
                  <a:srgbClr val="000000"/>
                </a:solidFill>
                <a:latin typeface="Arial"/>
                <a:ea typeface="Arial"/>
                <a:cs typeface="Arial"/>
                <a:sym typeface="Arial"/>
              </a:rPr>
              <a:t>What did he say he would do about it?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solidFill>
                  <a:srgbClr val="000000"/>
                </a:solidFill>
                <a:latin typeface="Arial"/>
                <a:ea typeface="Arial"/>
                <a:cs typeface="Arial"/>
                <a:sym typeface="Arial"/>
              </a:rPr>
              <a:t>When Charlie’s father died, his mother had a difficult time taking care of his family.  What did Charlie say he would do to help?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solidFill>
                  <a:srgbClr val="000000"/>
                </a:solidFill>
                <a:latin typeface="Arial"/>
                <a:ea typeface="Arial"/>
                <a:cs typeface="Arial"/>
                <a:sym typeface="Arial"/>
              </a:rPr>
              <a:t>When Charlie gave money even when he didn’t have very much, what happened?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solidFill>
                  <a:srgbClr val="000000"/>
                </a:solidFill>
                <a:latin typeface="Arial"/>
                <a:ea typeface="Arial"/>
                <a:cs typeface="Arial"/>
                <a:sym typeface="Arial"/>
              </a:rPr>
              <a:t> Why did Charlie always remember this?</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00">
                <a:solidFill>
                  <a:srgbClr val="000000"/>
                </a:solidFill>
                <a:latin typeface="Arial"/>
                <a:ea typeface="Arial"/>
                <a:cs typeface="Arial"/>
                <a:sym typeface="Arial"/>
              </a:rPr>
              <a:t>Charlie’s motto was to “Think Right.”  What did “Think Right” mean to Charlie?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800">
                <a:solidFill>
                  <a:srgbClr val="000000"/>
                </a:solidFill>
                <a:latin typeface="Arial"/>
                <a:ea typeface="Arial"/>
                <a:cs typeface="Arial"/>
                <a:sym typeface="Arial"/>
              </a:rPr>
              <a:t>Suggested Activities:  See Day 1 in the SSMU Standards-based Activities for PreK/K or use the following grade specific, standards-based  Extension Activity Slides.</a:t>
            </a:r>
            <a:endParaRPr sz="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i="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i="1" lang="en" sz="1000">
                <a:solidFill>
                  <a:schemeClr val="dk1"/>
                </a:solidFill>
                <a:latin typeface="Arial"/>
                <a:ea typeface="Arial"/>
                <a:cs typeface="Arial"/>
                <a:sym typeface="Arial"/>
              </a:rPr>
              <a:t>Photo credit:  </a:t>
            </a:r>
            <a:r>
              <a:rPr lang="en" sz="1000">
                <a:solidFill>
                  <a:schemeClr val="dk1"/>
                </a:solidFill>
                <a:latin typeface="Arial"/>
                <a:ea typeface="Arial"/>
                <a:cs typeface="Arial"/>
                <a:sym typeface="Arial"/>
              </a:rPr>
              <a:t>Landis, Jamye K.</a:t>
            </a:r>
            <a:r>
              <a:rPr i="1" lang="en" sz="1000">
                <a:solidFill>
                  <a:schemeClr val="dk1"/>
                </a:solidFill>
                <a:latin typeface="Arial"/>
                <a:ea typeface="Arial"/>
                <a:cs typeface="Arial"/>
                <a:sym typeface="Arial"/>
              </a:rPr>
              <a:t> Images of America:  Sand Springs, Oklahoma. Arcadia Publishing, South Carolina.  Copyright, 1999.</a:t>
            </a:r>
            <a:endParaRPr i="1" sz="1000">
              <a:solidFill>
                <a:schemeClr val="dk1"/>
              </a:solidFill>
              <a:latin typeface="Arial"/>
              <a:ea typeface="Arial"/>
              <a:cs typeface="Arial"/>
              <a:sym typeface="Arial"/>
            </a:endParaRPr>
          </a:p>
          <a:p>
            <a:pPr indent="0" lvl="0" marL="0" rtl="0" algn="ctr">
              <a:spcBef>
                <a:spcPts val="0"/>
              </a:spcBef>
              <a:spcAft>
                <a:spcPts val="0"/>
              </a:spcAft>
              <a:buNone/>
            </a:pPr>
            <a:r>
              <a:t/>
            </a:r>
            <a:endParaRPr/>
          </a:p>
        </p:txBody>
      </p:sp>
      <p:pic>
        <p:nvPicPr>
          <p:cNvPr id="155" name="Google Shape;155;p25"/>
          <p:cNvPicPr preferRelativeResize="0"/>
          <p:nvPr/>
        </p:nvPicPr>
        <p:blipFill>
          <a:blip r:embed="rId3">
            <a:alphaModFix/>
          </a:blip>
          <a:stretch>
            <a:fillRect/>
          </a:stretch>
        </p:blipFill>
        <p:spPr>
          <a:xfrm>
            <a:off x="5215913" y="427425"/>
            <a:ext cx="3465425" cy="4084775"/>
          </a:xfrm>
          <a:prstGeom prst="rect">
            <a:avLst/>
          </a:prstGeom>
          <a:noFill/>
          <a:ln>
            <a:noFill/>
          </a:ln>
        </p:spPr>
      </p:pic>
      <p:sp>
        <p:nvSpPr>
          <p:cNvPr id="156" name="Google Shape;156;p25"/>
          <p:cNvSpPr txBox="1"/>
          <p:nvPr/>
        </p:nvSpPr>
        <p:spPr>
          <a:xfrm>
            <a:off x="5670213" y="4512200"/>
            <a:ext cx="3251400" cy="2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Charles Page as a young man</a:t>
            </a:r>
            <a:endParaRPr>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850">
                <a:solidFill>
                  <a:srgbClr val="000000"/>
                </a:solidFill>
                <a:latin typeface="Arial"/>
                <a:ea typeface="Arial"/>
                <a:cs typeface="Arial"/>
                <a:sym typeface="Arial"/>
              </a:rPr>
              <a:t>PREK/</a:t>
            </a:r>
            <a:r>
              <a:rPr b="1" lang="en" sz="850">
                <a:solidFill>
                  <a:srgbClr val="000000"/>
                </a:solidFill>
                <a:latin typeface="Arial"/>
                <a:ea typeface="Arial"/>
                <a:cs typeface="Arial"/>
                <a:sym typeface="Arial"/>
              </a:rPr>
              <a:t>Standard 4: Vocabulary</a:t>
            </a:r>
            <a:endParaRPr b="1" sz="85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850">
                <a:solidFill>
                  <a:srgbClr val="000000"/>
                </a:solidFill>
                <a:latin typeface="Arial"/>
                <a:ea typeface="Arial"/>
                <a:cs typeface="Arial"/>
                <a:sym typeface="Arial"/>
              </a:rPr>
              <a:t>Students will expand their working vocabularies to effectively communicate and understand texts</a:t>
            </a:r>
            <a:r>
              <a:rPr lang="en" sz="850">
                <a:solidFill>
                  <a:srgbClr val="555555"/>
                </a:solidFill>
                <a:latin typeface="Arial"/>
                <a:ea typeface="Arial"/>
                <a:cs typeface="Arial"/>
                <a:sym typeface="Arial"/>
              </a:rPr>
              <a:t>.</a:t>
            </a:r>
            <a:endParaRPr/>
          </a:p>
        </p:txBody>
      </p:sp>
      <p:sp>
        <p:nvSpPr>
          <p:cNvPr id="162" name="Google Shape;162;p26"/>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850">
              <a:solidFill>
                <a:srgbClr val="555555"/>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Reading</a:t>
            </a:r>
            <a:endParaRPr b="1"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Students will expand academic, domain-appropriate,</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grade-level vocabularies through reading, word study, and class discussion.</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PK. 4.R.1 Students will acquire new academic,</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content-specific, grade-level vocabulary and</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relate new words to prior knowledge with</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guidance and support.</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Writing</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Students will apply knowledge of vocabularies to</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communicate by using descriptive, academic, and</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domain-appropriate abstract and concrete words in their writing.</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PK.4.W.1 Students will begin to use new vocabulary to</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produce and expand complete sentences in</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shared language activities.</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63" name="Google Shape;163;p26"/>
          <p:cNvSpPr txBox="1"/>
          <p:nvPr/>
        </p:nvSpPr>
        <p:spPr>
          <a:xfrm>
            <a:off x="3840375" y="285600"/>
            <a:ext cx="4984800" cy="42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Use these DAY ONE </a:t>
            </a:r>
            <a:r>
              <a:rPr lang="en" sz="1000">
                <a:latin typeface="Roboto"/>
                <a:ea typeface="Roboto"/>
                <a:cs typeface="Roboto"/>
                <a:sym typeface="Roboto"/>
              </a:rPr>
              <a:t>Extension Activity Slides or see the separate suggested </a:t>
            </a:r>
            <a:r>
              <a:rPr lang="en" sz="1000" u="sng">
                <a:solidFill>
                  <a:schemeClr val="hlink"/>
                </a:solidFill>
                <a:latin typeface="Roboto"/>
                <a:ea typeface="Roboto"/>
                <a:cs typeface="Roboto"/>
                <a:sym typeface="Roboto"/>
                <a:hlinkClick r:id="rId3"/>
              </a:rPr>
              <a:t>Activities Guide</a:t>
            </a:r>
            <a:r>
              <a:rPr lang="en" sz="1000">
                <a:latin typeface="Roboto"/>
                <a:ea typeface="Roboto"/>
                <a:cs typeface="Roboto"/>
                <a:sym typeface="Roboto"/>
              </a:rPr>
              <a:t>, </a:t>
            </a:r>
            <a:r>
              <a:rPr lang="en" sz="1000" u="sng">
                <a:solidFill>
                  <a:schemeClr val="accent5"/>
                </a:solidFill>
                <a:latin typeface="Roboto"/>
                <a:ea typeface="Roboto"/>
                <a:cs typeface="Roboto"/>
                <a:sym typeface="Roboto"/>
                <a:hlinkClick r:id="rId4">
                  <a:extLst>
                    <a:ext uri="{A12FA001-AC4F-418D-AE19-62706E023703}">
                      <ahyp:hlinkClr val="tx"/>
                    </a:ext>
                  </a:extLst>
                </a:hlinkClick>
              </a:rPr>
              <a:t>Resources</a:t>
            </a:r>
            <a:r>
              <a:rPr lang="en" sz="1000">
                <a:latin typeface="Roboto"/>
                <a:ea typeface="Roboto"/>
                <a:cs typeface="Roboto"/>
                <a:sym typeface="Roboto"/>
              </a:rPr>
              <a:t>, and</a:t>
            </a:r>
            <a:r>
              <a:rPr lang="en" sz="1000" u="sng">
                <a:solidFill>
                  <a:schemeClr val="hlink"/>
                </a:solidFill>
                <a:latin typeface="Roboto"/>
                <a:ea typeface="Roboto"/>
                <a:cs typeface="Roboto"/>
                <a:sym typeface="Roboto"/>
                <a:hlinkClick r:id="rId5"/>
              </a:rPr>
              <a:t> Picture File.</a:t>
            </a:r>
            <a:r>
              <a:rPr lang="en">
                <a:latin typeface="Roboto"/>
                <a:ea typeface="Roboto"/>
                <a:cs typeface="Roboto"/>
                <a:sym typeface="Roboto"/>
              </a:rPr>
              <a:t> </a:t>
            </a:r>
            <a:endParaRPr>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Vocabulary Words </a:t>
            </a:r>
            <a:r>
              <a:rPr lang="en" sz="850"/>
              <a:t>PK. 4.R.1</a:t>
            </a:r>
            <a:r>
              <a:rPr lang="en" sz="850">
                <a:solidFill>
                  <a:srgbClr val="797979"/>
                </a:solidFill>
              </a:rPr>
              <a:t>  Listen to the sentences from the story and see if you can guess the correct word. </a:t>
            </a:r>
            <a:endParaRPr b="1">
              <a:latin typeface="Roboto"/>
              <a:ea typeface="Roboto"/>
              <a:cs typeface="Roboto"/>
              <a:sym typeface="Roboto"/>
            </a:endParaRPr>
          </a:p>
          <a:p>
            <a:pPr indent="0" lvl="0" marL="0" rtl="0" algn="l">
              <a:lnSpc>
                <a:spcPct val="115000"/>
              </a:lnSpc>
              <a:spcBef>
                <a:spcPts val="0"/>
              </a:spcBef>
              <a:spcAft>
                <a:spcPts val="0"/>
              </a:spcAft>
              <a:buNone/>
            </a:pPr>
            <a:r>
              <a:rPr lang="en" sz="1100"/>
              <a:t>Charlie </a:t>
            </a:r>
            <a:r>
              <a:rPr lang="en" sz="1100"/>
              <a:t>took a last look at the </a:t>
            </a:r>
            <a:r>
              <a:rPr b="1" lang="en" sz="1100"/>
              <a:t>____</a:t>
            </a:r>
            <a:r>
              <a:rPr lang="en" sz="1100"/>
              <a:t> he had built and went inside for supper. </a:t>
            </a:r>
            <a:endParaRPr sz="1100"/>
          </a:p>
          <a:p>
            <a:pPr indent="0" lvl="0" marL="0" rtl="0" algn="l">
              <a:lnSpc>
                <a:spcPct val="115000"/>
              </a:lnSpc>
              <a:spcBef>
                <a:spcPts val="0"/>
              </a:spcBef>
              <a:spcAft>
                <a:spcPts val="0"/>
              </a:spcAft>
              <a:buNone/>
            </a:pPr>
            <a:r>
              <a:rPr lang="en" sz="1100"/>
              <a:t>Which word belongs?  </a:t>
            </a:r>
            <a:r>
              <a:rPr lang="en" sz="1100">
                <a:solidFill>
                  <a:srgbClr val="CC0000"/>
                </a:solidFill>
              </a:rPr>
              <a:t>City,</a:t>
            </a:r>
            <a:r>
              <a:rPr lang="en" sz="1100"/>
              <a:t> </a:t>
            </a:r>
            <a:r>
              <a:rPr lang="en" sz="1100">
                <a:solidFill>
                  <a:srgbClr val="F1C232"/>
                </a:solidFill>
              </a:rPr>
              <a:t>State,</a:t>
            </a:r>
            <a:r>
              <a:rPr lang="en" sz="1100"/>
              <a:t> or </a:t>
            </a:r>
            <a:r>
              <a:rPr lang="en" sz="1100">
                <a:solidFill>
                  <a:srgbClr val="38761D"/>
                </a:solidFill>
              </a:rPr>
              <a:t>Country</a:t>
            </a:r>
            <a:endParaRPr sz="1100">
              <a:solidFill>
                <a:srgbClr val="38761D"/>
              </a:solidFill>
            </a:endParaRPr>
          </a:p>
          <a:p>
            <a:pPr indent="0" lvl="0" marL="0" rtl="0" algn="l">
              <a:lnSpc>
                <a:spcPct val="115000"/>
              </a:lnSpc>
              <a:spcBef>
                <a:spcPts val="0"/>
              </a:spcBef>
              <a:spcAft>
                <a:spcPts val="0"/>
              </a:spcAft>
              <a:buNone/>
            </a:pPr>
            <a:r>
              <a:t/>
            </a:r>
            <a:endParaRPr sz="1200"/>
          </a:p>
          <a:p>
            <a:pPr indent="0" lvl="0" marL="0" rtl="0" algn="l">
              <a:lnSpc>
                <a:spcPct val="115000"/>
              </a:lnSpc>
              <a:spcBef>
                <a:spcPts val="0"/>
              </a:spcBef>
              <a:spcAft>
                <a:spcPts val="0"/>
              </a:spcAft>
              <a:buNone/>
            </a:pPr>
            <a:r>
              <a:rPr lang="en" sz="1100"/>
              <a:t>One day Charlie found his mother crying because she was so worried about how she could earn ____.</a:t>
            </a:r>
            <a:endParaRPr sz="1100"/>
          </a:p>
          <a:p>
            <a:pPr indent="0" lvl="0" marL="0" rtl="0" algn="l">
              <a:lnSpc>
                <a:spcPct val="115000"/>
              </a:lnSpc>
              <a:spcBef>
                <a:spcPts val="0"/>
              </a:spcBef>
              <a:spcAft>
                <a:spcPts val="0"/>
              </a:spcAft>
              <a:buNone/>
            </a:pPr>
            <a:r>
              <a:rPr lang="en" sz="1100"/>
              <a:t>Which word belongs? </a:t>
            </a:r>
            <a:r>
              <a:rPr lang="en" sz="1100">
                <a:solidFill>
                  <a:srgbClr val="FF0000"/>
                </a:solidFill>
              </a:rPr>
              <a:t>Toys,</a:t>
            </a:r>
            <a:r>
              <a:rPr lang="en" sz="1100"/>
              <a:t> </a:t>
            </a:r>
            <a:r>
              <a:rPr lang="en" sz="1100">
                <a:solidFill>
                  <a:srgbClr val="F1C232"/>
                </a:solidFill>
              </a:rPr>
              <a:t>Money</a:t>
            </a:r>
            <a:r>
              <a:rPr lang="en" sz="1100"/>
              <a:t>, or</a:t>
            </a:r>
            <a:r>
              <a:rPr lang="en" sz="1100">
                <a:solidFill>
                  <a:srgbClr val="38761D"/>
                </a:solidFill>
              </a:rPr>
              <a:t> Food</a:t>
            </a:r>
            <a:endParaRPr sz="1100">
              <a:solidFill>
                <a:srgbClr val="38761D"/>
              </a:solidFill>
            </a:endParaRPr>
          </a:p>
          <a:p>
            <a:pPr indent="457200" lvl="0" marL="457200" rtl="0" algn="l">
              <a:lnSpc>
                <a:spcPct val="115000"/>
              </a:lnSpc>
              <a:spcBef>
                <a:spcPts val="0"/>
              </a:spcBef>
              <a:spcAft>
                <a:spcPts val="0"/>
              </a:spcAft>
              <a:buNone/>
            </a:pPr>
            <a:r>
              <a:t/>
            </a:r>
            <a:endParaRPr sz="1200"/>
          </a:p>
          <a:p>
            <a:pPr indent="0" lvl="0" marL="0" rtl="0" algn="l">
              <a:lnSpc>
                <a:spcPct val="115000"/>
              </a:lnSpc>
              <a:spcBef>
                <a:spcPts val="0"/>
              </a:spcBef>
              <a:spcAft>
                <a:spcPts val="0"/>
              </a:spcAft>
              <a:buNone/>
            </a:pPr>
            <a:r>
              <a:rPr lang="en" sz="1100"/>
              <a:t>Charlie always gave some of his money (often 10%) to help ____. </a:t>
            </a:r>
            <a:endParaRPr sz="1100"/>
          </a:p>
          <a:p>
            <a:pPr indent="0" lvl="0" marL="0" rtl="0" algn="l">
              <a:lnSpc>
                <a:spcPct val="115000"/>
              </a:lnSpc>
              <a:spcBef>
                <a:spcPts val="0"/>
              </a:spcBef>
              <a:spcAft>
                <a:spcPts val="0"/>
              </a:spcAft>
              <a:buNone/>
            </a:pPr>
            <a:r>
              <a:rPr lang="en" sz="1100"/>
              <a:t>Which word belongs?  </a:t>
            </a:r>
            <a:r>
              <a:rPr lang="en" sz="1100">
                <a:solidFill>
                  <a:srgbClr val="FF0000"/>
                </a:solidFill>
              </a:rPr>
              <a:t>Dogs,</a:t>
            </a:r>
            <a:r>
              <a:rPr lang="en" sz="1100"/>
              <a:t> </a:t>
            </a:r>
            <a:r>
              <a:rPr lang="en" sz="1100">
                <a:solidFill>
                  <a:srgbClr val="F1C232"/>
                </a:solidFill>
              </a:rPr>
              <a:t>Horses</a:t>
            </a:r>
            <a:r>
              <a:rPr lang="en" sz="1100"/>
              <a:t>, or </a:t>
            </a:r>
            <a:r>
              <a:rPr lang="en" sz="1100">
                <a:solidFill>
                  <a:srgbClr val="38761D"/>
                </a:solidFill>
              </a:rPr>
              <a:t>People</a:t>
            </a:r>
            <a:endParaRPr sz="1100">
              <a:solidFill>
                <a:srgbClr val="38761D"/>
              </a:solidFill>
            </a:endParaRPr>
          </a:p>
          <a:p>
            <a:pPr indent="0" lvl="0" marL="0" rtl="0" algn="l">
              <a:lnSpc>
                <a:spcPct val="115000"/>
              </a:lnSpc>
              <a:spcBef>
                <a:spcPts val="0"/>
              </a:spcBef>
              <a:spcAft>
                <a:spcPts val="0"/>
              </a:spcAft>
              <a:buNone/>
            </a:pPr>
            <a:r>
              <a:t/>
            </a:r>
            <a:endParaRPr sz="1200"/>
          </a:p>
          <a:p>
            <a:pPr indent="0" lvl="0" marL="0" rtl="0" algn="l">
              <a:lnSpc>
                <a:spcPct val="115000"/>
              </a:lnSpc>
              <a:spcBef>
                <a:spcPts val="0"/>
              </a:spcBef>
              <a:spcAft>
                <a:spcPts val="0"/>
              </a:spcAft>
              <a:buNone/>
            </a:pPr>
            <a:r>
              <a:rPr lang="en" sz="1100"/>
              <a:t>___ was very important in those days because cars were just being built and needed gasoline which was made from ____. </a:t>
            </a:r>
            <a:endParaRPr sz="1100"/>
          </a:p>
          <a:p>
            <a:pPr indent="0" lvl="0" marL="0" rtl="0" algn="l">
              <a:lnSpc>
                <a:spcPct val="115000"/>
              </a:lnSpc>
              <a:spcBef>
                <a:spcPts val="0"/>
              </a:spcBef>
              <a:spcAft>
                <a:spcPts val="0"/>
              </a:spcAft>
              <a:buNone/>
            </a:pPr>
            <a:r>
              <a:rPr lang="en" sz="1100"/>
              <a:t>Which word belongs?  </a:t>
            </a:r>
            <a:r>
              <a:rPr lang="en" sz="1100">
                <a:solidFill>
                  <a:srgbClr val="FF0000"/>
                </a:solidFill>
              </a:rPr>
              <a:t>Electricity,</a:t>
            </a:r>
            <a:r>
              <a:rPr lang="en" sz="1100"/>
              <a:t> </a:t>
            </a:r>
            <a:r>
              <a:rPr lang="en" sz="1100">
                <a:solidFill>
                  <a:srgbClr val="FFD966"/>
                </a:solidFill>
              </a:rPr>
              <a:t>Water,</a:t>
            </a:r>
            <a:r>
              <a:rPr lang="en" sz="1100"/>
              <a:t> </a:t>
            </a:r>
            <a:r>
              <a:rPr lang="en" sz="1100">
                <a:solidFill>
                  <a:srgbClr val="38761D"/>
                </a:solidFill>
              </a:rPr>
              <a:t>Oil</a:t>
            </a:r>
            <a:endParaRPr sz="1100">
              <a:solidFill>
                <a:srgbClr val="38761D"/>
              </a:solidFill>
            </a:endParaRPr>
          </a:p>
          <a:p>
            <a:pPr indent="0" lvl="0" marL="0" rtl="0" algn="l">
              <a:lnSpc>
                <a:spcPct val="115000"/>
              </a:lnSpc>
              <a:spcBef>
                <a:spcPts val="0"/>
              </a:spcBef>
              <a:spcAft>
                <a:spcPts val="0"/>
              </a:spcAft>
              <a:buNone/>
            </a:pPr>
            <a:r>
              <a:rPr lang="en" sz="1100">
                <a:solidFill>
                  <a:srgbClr val="FF0000"/>
                </a:solidFill>
              </a:rPr>
              <a:t>NOTE:  Use colored popsicle sticks and ask students to hold up the stick that represents the correct answer.</a:t>
            </a:r>
            <a:endParaRPr sz="1100">
              <a:solidFill>
                <a:srgbClr val="FF0000"/>
              </a:solidFill>
            </a:endParaRPr>
          </a:p>
          <a:p>
            <a:pPr indent="0" lvl="0" marL="0" rtl="0" algn="l">
              <a:lnSpc>
                <a:spcPct val="115000"/>
              </a:lnSpc>
              <a:spcBef>
                <a:spcPts val="0"/>
              </a:spcBef>
              <a:spcAft>
                <a:spcPts val="0"/>
              </a:spcAft>
              <a:buNone/>
            </a:pPr>
            <a:r>
              <a:rPr lang="en" sz="1200"/>
              <a:t>Write these vocabulary words and illustrate them: city, money, oil.  </a:t>
            </a:r>
            <a:r>
              <a:rPr lang="en" sz="850"/>
              <a:t> </a:t>
            </a:r>
            <a:r>
              <a:rPr lang="en" sz="1150"/>
              <a:t>Tell your teacher about what you have written or illustrated. </a:t>
            </a:r>
            <a:r>
              <a:rPr lang="en" sz="850"/>
              <a:t>PK.4.W.1 </a:t>
            </a:r>
            <a:endParaRPr sz="1500"/>
          </a:p>
          <a:p>
            <a:pPr indent="0" lvl="0" marL="0" rtl="0" algn="l">
              <a:lnSpc>
                <a:spcPct val="115000"/>
              </a:lnSpc>
              <a:spcBef>
                <a:spcPts val="0"/>
              </a:spcBef>
              <a:spcAft>
                <a:spcPts val="0"/>
              </a:spcAft>
              <a:buNone/>
            </a:pPr>
            <a:r>
              <a:rPr lang="en" sz="1200"/>
              <a:t>Geography and Economics Domain Vocabulary </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50">
                <a:solidFill>
                  <a:srgbClr val="000000"/>
                </a:solidFill>
                <a:latin typeface="Arial"/>
                <a:ea typeface="Arial"/>
                <a:cs typeface="Arial"/>
                <a:sym typeface="Arial"/>
              </a:rPr>
              <a:t>K </a:t>
            </a:r>
            <a:r>
              <a:rPr b="1" lang="en" sz="1050">
                <a:solidFill>
                  <a:srgbClr val="000000"/>
                </a:solidFill>
                <a:latin typeface="Arial"/>
                <a:ea typeface="Arial"/>
                <a:cs typeface="Arial"/>
                <a:sym typeface="Arial"/>
              </a:rPr>
              <a:t>Standard 1: Speaking and Listening</a:t>
            </a:r>
            <a:endParaRPr b="1" sz="105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050">
                <a:solidFill>
                  <a:srgbClr val="000000"/>
                </a:solidFill>
                <a:latin typeface="Arial"/>
                <a:ea typeface="Arial"/>
                <a:cs typeface="Arial"/>
                <a:sym typeface="Arial"/>
              </a:rPr>
              <a:t>Students will speak and listen effectively in a variety of situations including, but not limited to, responses to reading and writing.</a:t>
            </a:r>
            <a:endParaRPr sz="1050">
              <a:solidFill>
                <a:srgbClr val="000000"/>
              </a:solidFill>
              <a:latin typeface="Arial"/>
              <a:ea typeface="Arial"/>
              <a:cs typeface="Arial"/>
              <a:sym typeface="Arial"/>
            </a:endParaRPr>
          </a:p>
        </p:txBody>
      </p:sp>
      <p:sp>
        <p:nvSpPr>
          <p:cNvPr id="169" name="Google Shape;169;p27"/>
          <p:cNvSpPr txBox="1"/>
          <p:nvPr>
            <p:ph idx="1" type="body"/>
          </p:nvPr>
        </p:nvSpPr>
        <p:spPr>
          <a:xfrm>
            <a:off x="226075" y="1311200"/>
            <a:ext cx="2808000" cy="352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Reading</a:t>
            </a:r>
            <a:endParaRPr b="1"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Students will develop and apply effective communication skills through speaking and active listening.</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K.1.R.1</a:t>
            </a:r>
            <a:r>
              <a:rPr lang="en" sz="850">
                <a:solidFill>
                  <a:srgbClr val="000000"/>
                </a:solidFill>
                <a:latin typeface="Arial"/>
                <a:ea typeface="Arial"/>
                <a:cs typeface="Arial"/>
                <a:sym typeface="Arial"/>
              </a:rPr>
              <a:t> Students will actively listen and speak using</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agreed-upon rules for discussion with guidance</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and support.</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K.1.R.3 </a:t>
            </a:r>
            <a:r>
              <a:rPr lang="en" sz="850">
                <a:solidFill>
                  <a:srgbClr val="000000"/>
                </a:solidFill>
                <a:latin typeface="Arial"/>
                <a:ea typeface="Arial"/>
                <a:cs typeface="Arial"/>
                <a:sym typeface="Arial"/>
              </a:rPr>
              <a:t>Students will engage in collaborative</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discussions about appropriate topics and texts</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with peers and adults in small and large groups</a:t>
            </a:r>
            <a:endParaRPr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with guidance and support.</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Writing</a:t>
            </a:r>
            <a:endParaRPr b="1" sz="850">
              <a:solidFill>
                <a:srgbClr val="000000"/>
              </a:solidFill>
              <a:latin typeface="Arial"/>
              <a:ea typeface="Arial"/>
              <a:cs typeface="Arial"/>
              <a:sym typeface="Arial"/>
            </a:endParaRPr>
          </a:p>
          <a:p>
            <a:pPr indent="0" lvl="0" marL="0" rtl="0" algn="l">
              <a:spcBef>
                <a:spcPts val="0"/>
              </a:spcBef>
              <a:spcAft>
                <a:spcPts val="0"/>
              </a:spcAft>
              <a:buNone/>
            </a:pPr>
            <a:r>
              <a:rPr lang="en" sz="850">
                <a:solidFill>
                  <a:srgbClr val="000000"/>
                </a:solidFill>
                <a:latin typeface="Arial"/>
                <a:ea typeface="Arial"/>
                <a:cs typeface="Arial"/>
                <a:sym typeface="Arial"/>
              </a:rPr>
              <a:t>Students will develop and apply effective communication skills through speaking and active listening to create individual and group projects and presentations.</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K.1.W.1 </a:t>
            </a:r>
            <a:r>
              <a:rPr lang="en" sz="850">
                <a:solidFill>
                  <a:srgbClr val="000000"/>
                </a:solidFill>
                <a:latin typeface="Arial"/>
                <a:ea typeface="Arial"/>
                <a:cs typeface="Arial"/>
                <a:sym typeface="Arial"/>
              </a:rPr>
              <a:t>Students will orally describe personal interests or tell stories, facing the audience and speaking clearly in complete sentences and following implicit rules for conversation, including taking turns and staying on topic.</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K.1.W.2 </a:t>
            </a:r>
            <a:r>
              <a:rPr lang="en" sz="850">
                <a:solidFill>
                  <a:srgbClr val="000000"/>
                </a:solidFill>
                <a:latin typeface="Arial"/>
                <a:ea typeface="Arial"/>
                <a:cs typeface="Arial"/>
                <a:sym typeface="Arial"/>
              </a:rPr>
              <a:t>Students will work respectfully with others with guidance and support.</a:t>
            </a:r>
            <a:endParaRPr sz="850">
              <a:solidFill>
                <a:srgbClr val="000000"/>
              </a:solidFill>
              <a:latin typeface="Arial"/>
              <a:ea typeface="Arial"/>
              <a:cs typeface="Arial"/>
              <a:sym typeface="Arial"/>
            </a:endParaRPr>
          </a:p>
          <a:p>
            <a:pPr indent="0" lvl="0" marL="0" rtl="0" algn="l">
              <a:spcBef>
                <a:spcPts val="0"/>
              </a:spcBef>
              <a:spcAft>
                <a:spcPts val="1600"/>
              </a:spcAft>
              <a:buNone/>
            </a:pPr>
            <a:r>
              <a:t/>
            </a:r>
            <a:endParaRPr>
              <a:solidFill>
                <a:srgbClr val="000000"/>
              </a:solidFill>
            </a:endParaRPr>
          </a:p>
        </p:txBody>
      </p:sp>
      <p:sp>
        <p:nvSpPr>
          <p:cNvPr id="170" name="Google Shape;170;p27"/>
          <p:cNvSpPr txBox="1"/>
          <p:nvPr/>
        </p:nvSpPr>
        <p:spPr>
          <a:xfrm>
            <a:off x="3863300" y="509825"/>
            <a:ext cx="4724400" cy="41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Listening/Sharing Buddies</a:t>
            </a:r>
            <a:endParaRPr b="1">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Form pairs of two.  Ask students to explain one thing they have learned about Charles Page to their partner.  Talk about rules for discussion - listen to your partner; ask question if you have one; take your turn, etc. </a:t>
            </a:r>
            <a:r>
              <a:rPr b="1" lang="en" sz="850"/>
              <a:t>K.1.R.1</a:t>
            </a:r>
            <a:r>
              <a:rPr lang="en" sz="850"/>
              <a:t>; </a:t>
            </a:r>
            <a:r>
              <a:rPr b="1" lang="en" sz="850"/>
              <a:t>K.1.W.2</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Provide picture-word cards to use as prompts - See Resource Picture 16.  Invite students to share what they learned with the large group.  Suggest they use the cards to help them explain what they have learned. </a:t>
            </a:r>
            <a:r>
              <a:rPr b="1" lang="en" sz="850"/>
              <a:t>K.1.R.3</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Large Group Discussion</a:t>
            </a:r>
            <a:r>
              <a:rPr lang="en">
                <a:latin typeface="Roboto"/>
                <a:ea typeface="Roboto"/>
                <a:cs typeface="Roboto"/>
                <a:sym typeface="Roboto"/>
              </a:rPr>
              <a:t> - See Questions provided at the end of day one’s story. </a:t>
            </a:r>
            <a:r>
              <a:rPr b="1" lang="en" sz="850"/>
              <a:t>K.1.R.3</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Draw </a:t>
            </a:r>
            <a:r>
              <a:rPr lang="en">
                <a:latin typeface="Roboto"/>
                <a:ea typeface="Roboto"/>
                <a:cs typeface="Roboto"/>
                <a:sym typeface="Roboto"/>
              </a:rPr>
              <a:t>something you learned about Charles Page and caption it.  See Resource Page for a worksheet.  Be prepared to share your story. </a:t>
            </a:r>
            <a:r>
              <a:rPr lang="en" sz="850"/>
              <a:t>K.1.W.1</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*Resource Picture File Link</a:t>
            </a:r>
            <a:r>
              <a:rPr lang="en" u="sng">
                <a:solidFill>
                  <a:schemeClr val="accent5"/>
                </a:solidFill>
                <a:latin typeface="Roboto"/>
                <a:ea typeface="Roboto"/>
                <a:cs typeface="Roboto"/>
                <a:sym typeface="Roboto"/>
                <a:hlinkClick r:id="rId3">
                  <a:extLst>
                    <a:ext uri="{A12FA001-AC4F-418D-AE19-62706E023703}">
                      <ahyp:hlinkClr val="tx"/>
                    </a:ext>
                  </a:extLst>
                </a:hlinkClick>
              </a:rPr>
              <a:t>:</a:t>
            </a:r>
            <a:r>
              <a:rPr lang="en">
                <a:latin typeface="Roboto"/>
                <a:ea typeface="Roboto"/>
                <a:cs typeface="Roboto"/>
                <a:sym typeface="Roboto"/>
              </a:rPr>
              <a:t>    Scroll down to Picture 16.</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1200">
                <a:solidFill>
                  <a:srgbClr val="000000"/>
                </a:solidFill>
              </a:rPr>
              <a:t>1st Grade - </a:t>
            </a:r>
            <a:r>
              <a:rPr b="1" lang="en" sz="1200">
                <a:solidFill>
                  <a:srgbClr val="000000"/>
                </a:solidFill>
              </a:rPr>
              <a:t>Standard 1:</a:t>
            </a:r>
            <a:r>
              <a:rPr lang="en" sz="1200">
                <a:solidFill>
                  <a:srgbClr val="000000"/>
                </a:solidFill>
              </a:rPr>
              <a:t> Speaking and Listening Students will speak and listen effectively in a variety of situations including, but not limited to, responses to reading and writing</a:t>
            </a:r>
            <a:endParaRPr>
              <a:solidFill>
                <a:srgbClr val="000000"/>
              </a:solidFill>
            </a:endParaRPr>
          </a:p>
        </p:txBody>
      </p:sp>
      <p:sp>
        <p:nvSpPr>
          <p:cNvPr id="176" name="Google Shape;176;p28"/>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Reading </a:t>
            </a:r>
            <a:r>
              <a:rPr lang="en">
                <a:solidFill>
                  <a:srgbClr val="000000"/>
                </a:solidFill>
              </a:rPr>
              <a:t>				Students will develop and apply effective communication skills through speaking and active listening. 1.1.R.1 Students will actively listen and speak using agreed-upon rules for discussion.</a:t>
            </a:r>
            <a:endParaRPr>
              <a:solidFill>
                <a:srgbClr val="000000"/>
              </a:solidFill>
            </a:endParaRPr>
          </a:p>
          <a:p>
            <a:pPr indent="0" lvl="0" marL="0" rtl="0" algn="l">
              <a:spcBef>
                <a:spcPts val="1600"/>
              </a:spcBef>
              <a:spcAft>
                <a:spcPts val="1600"/>
              </a:spcAft>
              <a:buNone/>
            </a:pPr>
            <a:r>
              <a:rPr b="1" lang="en">
                <a:solidFill>
                  <a:srgbClr val="000000"/>
                </a:solidFill>
              </a:rPr>
              <a:t>Writing </a:t>
            </a:r>
            <a:r>
              <a:rPr lang="en">
                <a:solidFill>
                  <a:srgbClr val="000000"/>
                </a:solidFill>
              </a:rPr>
              <a:t>				1.1.W.1 Students will orally describe people, places, things, and events with relevant details expressing their ideas.</a:t>
            </a:r>
            <a:r>
              <a:rPr lang="en"/>
              <a:t> </a:t>
            </a:r>
            <a:endParaRPr/>
          </a:p>
        </p:txBody>
      </p:sp>
      <p:sp>
        <p:nvSpPr>
          <p:cNvPr id="177" name="Google Shape;177;p28"/>
          <p:cNvSpPr txBox="1"/>
          <p:nvPr/>
        </p:nvSpPr>
        <p:spPr>
          <a:xfrm>
            <a:off x="3851950" y="464500"/>
            <a:ext cx="4815000" cy="41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Choose one or more of these activities:</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Listening/Sharing Buddies</a:t>
            </a:r>
            <a:endParaRPr b="1">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Form pairs of two.  Ask students to explain one thing they have learned about Charles Page to their partner.  Talk about rules for discussion - listen to your partner; ask question if you have one; take your turn, etc. </a:t>
            </a:r>
            <a:r>
              <a:rPr lang="en" sz="1200">
                <a:latin typeface="Roboto"/>
                <a:ea typeface="Roboto"/>
                <a:cs typeface="Roboto"/>
                <a:sym typeface="Roboto"/>
              </a:rPr>
              <a:t>1.1.R.1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Provide picture-word cards to use as prompts - See Resource Picture 16.  Invite students to share what they learned with the large group.  Suggest they use the cards to help them explain what they have learned. </a:t>
            </a:r>
            <a:r>
              <a:rPr lang="en" sz="1200">
                <a:latin typeface="Roboto"/>
                <a:ea typeface="Roboto"/>
                <a:cs typeface="Roboto"/>
                <a:sym typeface="Roboto"/>
              </a:rPr>
              <a:t>1.1.W.1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Large Group Discussion</a:t>
            </a:r>
            <a:r>
              <a:rPr lang="en">
                <a:latin typeface="Roboto"/>
                <a:ea typeface="Roboto"/>
                <a:cs typeface="Roboto"/>
                <a:sym typeface="Roboto"/>
              </a:rPr>
              <a:t> - See Questions provided at the end of day one story. </a:t>
            </a:r>
            <a:r>
              <a:rPr lang="en" sz="1200">
                <a:latin typeface="Roboto"/>
                <a:ea typeface="Roboto"/>
                <a:cs typeface="Roboto"/>
                <a:sym typeface="Roboto"/>
              </a:rPr>
              <a:t>1.1.R.1 </a:t>
            </a:r>
            <a:r>
              <a:rPr lang="en">
                <a:latin typeface="Roboto"/>
                <a:ea typeface="Roboto"/>
                <a:cs typeface="Roboto"/>
                <a:sym typeface="Roboto"/>
              </a:rPr>
              <a:t> </a:t>
            </a:r>
            <a:r>
              <a:rPr lang="en" sz="1200">
                <a:latin typeface="Roboto"/>
                <a:ea typeface="Roboto"/>
                <a:cs typeface="Roboto"/>
                <a:sym typeface="Roboto"/>
              </a:rPr>
              <a:t>1.1.W.1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Write about and/or draw</a:t>
            </a:r>
            <a:r>
              <a:rPr lang="en">
                <a:latin typeface="Roboto"/>
                <a:ea typeface="Roboto"/>
                <a:cs typeface="Roboto"/>
                <a:sym typeface="Roboto"/>
              </a:rPr>
              <a:t> something you learned about Charles Page.  Be prepared to share your story.  </a:t>
            </a:r>
            <a:r>
              <a:rPr lang="en" sz="1200">
                <a:latin typeface="Roboto"/>
                <a:ea typeface="Roboto"/>
                <a:cs typeface="Roboto"/>
                <a:sym typeface="Roboto"/>
              </a:rPr>
              <a:t>1.1.W.1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*Resource Picture File </a:t>
            </a:r>
            <a:r>
              <a:rPr lang="en" u="sng">
                <a:solidFill>
                  <a:schemeClr val="accent5"/>
                </a:solidFill>
                <a:latin typeface="Roboto"/>
                <a:ea typeface="Roboto"/>
                <a:cs typeface="Roboto"/>
                <a:sym typeface="Roboto"/>
                <a:hlinkClick r:id="rId3">
                  <a:extLst>
                    <a:ext uri="{A12FA001-AC4F-418D-AE19-62706E023703}">
                      <ahyp:hlinkClr val="tx"/>
                    </a:ext>
                  </a:extLst>
                </a:hlinkClick>
              </a:rPr>
              <a:t>Link:</a:t>
            </a:r>
            <a:r>
              <a:rPr lang="en">
                <a:latin typeface="Roboto"/>
                <a:ea typeface="Roboto"/>
                <a:cs typeface="Roboto"/>
                <a:sym typeface="Roboto"/>
              </a:rPr>
              <a:t>    Scroll down to Picture 18.</a:t>
            </a:r>
            <a:endParaRPr sz="12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1200">
                <a:solidFill>
                  <a:srgbClr val="000000"/>
                </a:solidFill>
              </a:rPr>
              <a:t>2nd</a:t>
            </a:r>
            <a:r>
              <a:rPr b="1" lang="en" sz="1200">
                <a:solidFill>
                  <a:srgbClr val="000000"/>
                </a:solidFill>
              </a:rPr>
              <a:t> Grade </a:t>
            </a:r>
            <a:r>
              <a:rPr b="1" lang="en" sz="1200">
                <a:solidFill>
                  <a:srgbClr val="000000"/>
                </a:solidFill>
              </a:rPr>
              <a:t>Standard 1:</a:t>
            </a:r>
            <a:r>
              <a:rPr lang="en" sz="1200">
                <a:solidFill>
                  <a:srgbClr val="000000"/>
                </a:solidFill>
              </a:rPr>
              <a:t> Speaking and Listening Students will speak and listen effectively in a variety of situations including, but not limited to, responses to reading and writing.</a:t>
            </a:r>
            <a:endParaRPr sz="1200">
              <a:solidFill>
                <a:srgbClr val="000000"/>
              </a:solidFill>
            </a:endParaRPr>
          </a:p>
        </p:txBody>
      </p:sp>
      <p:sp>
        <p:nvSpPr>
          <p:cNvPr id="183" name="Google Shape;183;p29"/>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0000"/>
                </a:solidFill>
              </a:rPr>
              <a:t>Reading </a:t>
            </a:r>
            <a:r>
              <a:rPr lang="en">
                <a:solidFill>
                  <a:srgbClr val="000000"/>
                </a:solidFill>
              </a:rPr>
              <a:t>				</a:t>
            </a:r>
            <a:endParaRPr sz="1100">
              <a:solidFill>
                <a:srgbClr val="000000"/>
              </a:solidFill>
            </a:endParaRPr>
          </a:p>
          <a:p>
            <a:pPr indent="0" lvl="0" marL="0" rtl="0" algn="l">
              <a:lnSpc>
                <a:spcPct val="100000"/>
              </a:lnSpc>
              <a:spcBef>
                <a:spcPts val="0"/>
              </a:spcBef>
              <a:spcAft>
                <a:spcPts val="0"/>
              </a:spcAft>
              <a:buNone/>
            </a:pPr>
            <a:r>
              <a:rPr lang="en" sz="1100">
                <a:solidFill>
                  <a:srgbClr val="000000"/>
                </a:solidFill>
              </a:rPr>
              <a:t>2.1.R.1 Students will actively listen and speak using appropriate discussion rules</a:t>
            </a:r>
            <a:r>
              <a:rPr lang="en">
                <a:solidFill>
                  <a:srgbClr val="000000"/>
                </a:solidFill>
              </a:rPr>
              <a:t>.</a:t>
            </a:r>
            <a:endParaRPr>
              <a:solidFill>
                <a:srgbClr val="000000"/>
              </a:solidFill>
            </a:endParaRPr>
          </a:p>
          <a:p>
            <a:pPr indent="0" lvl="0" marL="0" rtl="0" algn="l">
              <a:lnSpc>
                <a:spcPct val="100000"/>
              </a:lnSpc>
              <a:spcBef>
                <a:spcPts val="0"/>
              </a:spcBef>
              <a:spcAft>
                <a:spcPts val="0"/>
              </a:spcAft>
              <a:buNone/>
            </a:pPr>
            <a:r>
              <a:rPr lang="en" sz="1100">
                <a:solidFill>
                  <a:srgbClr val="000000"/>
                </a:solidFill>
              </a:rPr>
              <a:t>2.1.R.3 Students will engage in collaborative discussions about appropriate topics and texts with peers and adults in small and large groups.</a:t>
            </a:r>
            <a:endParaRPr sz="1100">
              <a:solidFill>
                <a:srgbClr val="000000"/>
              </a:solidFill>
            </a:endParaRPr>
          </a:p>
          <a:p>
            <a:pPr indent="0" lvl="0" marL="0" rtl="0" algn="l">
              <a:lnSpc>
                <a:spcPct val="100000"/>
              </a:lnSpc>
              <a:spcBef>
                <a:spcPts val="0"/>
              </a:spcBef>
              <a:spcAft>
                <a:spcPts val="0"/>
              </a:spcAft>
              <a:buNone/>
            </a:pPr>
            <a:r>
              <a:t/>
            </a:r>
            <a:endParaRPr b="1">
              <a:solidFill>
                <a:srgbClr val="000000"/>
              </a:solidFill>
            </a:endParaRPr>
          </a:p>
          <a:p>
            <a:pPr indent="0" lvl="0" marL="0" rtl="0" algn="l">
              <a:lnSpc>
                <a:spcPct val="100000"/>
              </a:lnSpc>
              <a:spcBef>
                <a:spcPts val="0"/>
              </a:spcBef>
              <a:spcAft>
                <a:spcPts val="0"/>
              </a:spcAft>
              <a:buNone/>
            </a:pPr>
            <a:r>
              <a:rPr b="1" lang="en">
                <a:solidFill>
                  <a:srgbClr val="000000"/>
                </a:solidFill>
              </a:rPr>
              <a:t>Writing 	</a:t>
            </a:r>
            <a:r>
              <a:rPr lang="en">
                <a:solidFill>
                  <a:srgbClr val="000000"/>
                </a:solidFill>
              </a:rPr>
              <a:t>			</a:t>
            </a:r>
            <a:r>
              <a:rPr lang="en" sz="1100">
                <a:solidFill>
                  <a:srgbClr val="000000"/>
                </a:solidFill>
              </a:rPr>
              <a:t>2.1.W.1 Students will report on a topic or text, tell a story or recount an experience with appropriate facts and relevant, descriptive details, speaking audibly in coherent sentences.</a:t>
            </a:r>
            <a:endParaRPr sz="1100"/>
          </a:p>
        </p:txBody>
      </p:sp>
      <p:sp>
        <p:nvSpPr>
          <p:cNvPr id="184" name="Google Shape;184;p29"/>
          <p:cNvSpPr txBox="1"/>
          <p:nvPr/>
        </p:nvSpPr>
        <p:spPr>
          <a:xfrm>
            <a:off x="3908600" y="679775"/>
            <a:ext cx="4769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Choose one or more of these activities:</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Listening/Sharing Buddies</a:t>
            </a:r>
            <a:endParaRPr b="1">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Form pairs of two.  Ask students to explain one thing they have learned about Charles Page to their partner.  Talk about rules for discussion - listen to your partner; ask question if you have one; take your turn, etc. </a:t>
            </a:r>
            <a:r>
              <a:rPr lang="en" sz="1200">
                <a:latin typeface="Roboto"/>
                <a:ea typeface="Roboto"/>
                <a:cs typeface="Roboto"/>
                <a:sym typeface="Roboto"/>
              </a:rPr>
              <a:t>2.1.R.1</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Provide picture-word cards to use as prompts - See Resource Picture 16.*  Invite students to share what they learned with the large group.  Suggest they use the cards to help them explain what they have learned. </a:t>
            </a:r>
            <a:r>
              <a:rPr lang="en" sz="1100">
                <a:latin typeface="Roboto"/>
                <a:ea typeface="Roboto"/>
                <a:cs typeface="Roboto"/>
                <a:sym typeface="Roboto"/>
              </a:rPr>
              <a:t>2.1.R.1 2.1.R.3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Large Group Discussion</a:t>
            </a:r>
            <a:r>
              <a:rPr lang="en">
                <a:latin typeface="Roboto"/>
                <a:ea typeface="Roboto"/>
                <a:cs typeface="Roboto"/>
                <a:sym typeface="Roboto"/>
              </a:rPr>
              <a:t> - See Questions provided at the end of day one story.  </a:t>
            </a:r>
            <a:r>
              <a:rPr lang="en" sz="1100">
                <a:latin typeface="Roboto"/>
                <a:ea typeface="Roboto"/>
                <a:cs typeface="Roboto"/>
                <a:sym typeface="Roboto"/>
              </a:rPr>
              <a:t>2.1.R.3 </a:t>
            </a:r>
            <a:endParaRPr sz="1100">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Write about and draw</a:t>
            </a:r>
            <a:r>
              <a:rPr lang="en">
                <a:latin typeface="Roboto"/>
                <a:ea typeface="Roboto"/>
                <a:cs typeface="Roboto"/>
                <a:sym typeface="Roboto"/>
              </a:rPr>
              <a:t> something you learned about Charles Page.  Be prepared to share your story.  </a:t>
            </a:r>
            <a:r>
              <a:rPr lang="en" sz="1200">
                <a:latin typeface="Roboto"/>
                <a:ea typeface="Roboto"/>
                <a:cs typeface="Roboto"/>
                <a:sym typeface="Roboto"/>
              </a:rPr>
              <a:t>2.1.W.1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*Resource Picture File </a:t>
            </a:r>
            <a:r>
              <a:rPr lang="en" u="sng">
                <a:solidFill>
                  <a:schemeClr val="accent5"/>
                </a:solidFill>
                <a:latin typeface="Roboto"/>
                <a:ea typeface="Roboto"/>
                <a:cs typeface="Roboto"/>
                <a:sym typeface="Roboto"/>
                <a:hlinkClick r:id="rId3">
                  <a:extLst>
                    <a:ext uri="{A12FA001-AC4F-418D-AE19-62706E023703}">
                      <ahyp:hlinkClr val="tx"/>
                    </a:ext>
                  </a:extLst>
                </a:hlinkClick>
              </a:rPr>
              <a:t>Link:</a:t>
            </a:r>
            <a:r>
              <a:rPr lang="en">
                <a:latin typeface="Roboto"/>
                <a:ea typeface="Roboto"/>
                <a:cs typeface="Roboto"/>
                <a:sym typeface="Roboto"/>
              </a:rPr>
              <a:t>    Scroll down to Picture 16.</a:t>
            </a:r>
            <a:endParaRPr sz="120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1200">
                <a:solidFill>
                  <a:srgbClr val="000000"/>
                </a:solidFill>
              </a:rPr>
              <a:t>3rd Grade </a:t>
            </a:r>
            <a:r>
              <a:rPr b="1" lang="en" sz="1200">
                <a:solidFill>
                  <a:srgbClr val="000000"/>
                </a:solidFill>
              </a:rPr>
              <a:t>Standard 1:</a:t>
            </a:r>
            <a:r>
              <a:rPr lang="en" sz="1200">
                <a:solidFill>
                  <a:srgbClr val="000000"/>
                </a:solidFill>
              </a:rPr>
              <a:t> Speaking and Listening Students will speak and listen effectively in a variety of situations including, but not limited to, responses to reading and writing.</a:t>
            </a:r>
            <a:endParaRPr sz="1200">
              <a:solidFill>
                <a:srgbClr val="000000"/>
              </a:solidFill>
            </a:endParaRPr>
          </a:p>
        </p:txBody>
      </p:sp>
      <p:sp>
        <p:nvSpPr>
          <p:cNvPr id="190" name="Google Shape;190;p30"/>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Reading	</a:t>
            </a:r>
            <a:r>
              <a:rPr lang="en" sz="900">
                <a:solidFill>
                  <a:srgbClr val="000000"/>
                </a:solidFill>
              </a:rPr>
              <a:t>			</a:t>
            </a:r>
            <a:r>
              <a:rPr lang="en">
                <a:solidFill>
                  <a:srgbClr val="000000"/>
                </a:solidFill>
              </a:rPr>
              <a:t>3</a:t>
            </a:r>
            <a:r>
              <a:rPr lang="en">
                <a:solidFill>
                  <a:srgbClr val="000000"/>
                </a:solidFill>
              </a:rPr>
              <a:t>.1.R.3 Students will engage in collaborative discussions about appropriate topics and texts, expressing their own ideas clearly in pairs, diverse groups, and whole class settings.</a:t>
            </a:r>
            <a:endParaRPr>
              <a:solidFill>
                <a:srgbClr val="000000"/>
              </a:solidFill>
            </a:endParaRPr>
          </a:p>
          <a:p>
            <a:pPr indent="0" lvl="0" marL="0" rtl="0" algn="l">
              <a:spcBef>
                <a:spcPts val="1600"/>
              </a:spcBef>
              <a:spcAft>
                <a:spcPts val="1600"/>
              </a:spcAft>
              <a:buNone/>
            </a:pPr>
            <a:r>
              <a:rPr lang="en">
                <a:solidFill>
                  <a:srgbClr val="000000"/>
                </a:solidFill>
              </a:rPr>
              <a:t>Writing 	</a:t>
            </a:r>
            <a:r>
              <a:rPr lang="en" sz="900">
                <a:solidFill>
                  <a:srgbClr val="000000"/>
                </a:solidFill>
              </a:rPr>
              <a:t>			</a:t>
            </a:r>
            <a:r>
              <a:rPr lang="en">
                <a:solidFill>
                  <a:srgbClr val="000000"/>
                </a:solidFill>
              </a:rPr>
              <a:t>3.1.W.1 Students will report on a topic or text, tell a story, or recount an experience with appropriate facts and relevant, descriptive details, speaking audibly in coherent sentences.</a:t>
            </a:r>
            <a:endParaRPr>
              <a:solidFill>
                <a:srgbClr val="000000"/>
              </a:solidFill>
            </a:endParaRPr>
          </a:p>
        </p:txBody>
      </p:sp>
      <p:sp>
        <p:nvSpPr>
          <p:cNvPr id="191" name="Google Shape;191;p30"/>
          <p:cNvSpPr txBox="1"/>
          <p:nvPr/>
        </p:nvSpPr>
        <p:spPr>
          <a:xfrm>
            <a:off x="4180500" y="475825"/>
            <a:ext cx="4259700" cy="41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Choose one or more of these activities:</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Listening/Sharing Buddies</a:t>
            </a:r>
            <a:endParaRPr b="1">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Form pairs of two.  Ask students to explain one thing they have learned about Charles Page to their partner.  Talk about rules for discussion - listen to your partner; ask question if you have one; take your turn, etc. </a:t>
            </a:r>
            <a:r>
              <a:rPr lang="en" sz="1200">
                <a:latin typeface="Roboto"/>
                <a:ea typeface="Roboto"/>
                <a:cs typeface="Roboto"/>
                <a:sym typeface="Roboto"/>
              </a:rPr>
              <a:t>3.1.R.3</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Provide picture-word cards to use as prompts - See Resource Picture File 16.*.  Invite students to share what they learned with the large group.  Suggest they use the cards to help them explain what they have learned. </a:t>
            </a:r>
            <a:r>
              <a:rPr lang="en" sz="1200">
                <a:latin typeface="Roboto"/>
                <a:ea typeface="Roboto"/>
                <a:cs typeface="Roboto"/>
                <a:sym typeface="Roboto"/>
              </a:rPr>
              <a:t>3.1.R.3</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Large Group Discussion</a:t>
            </a:r>
            <a:r>
              <a:rPr lang="en">
                <a:latin typeface="Roboto"/>
                <a:ea typeface="Roboto"/>
                <a:cs typeface="Roboto"/>
                <a:sym typeface="Roboto"/>
              </a:rPr>
              <a:t> - See Questions provided at the end of day one story. </a:t>
            </a:r>
            <a:r>
              <a:rPr lang="en" sz="1200">
                <a:latin typeface="Roboto"/>
                <a:ea typeface="Roboto"/>
                <a:cs typeface="Roboto"/>
                <a:sym typeface="Roboto"/>
              </a:rPr>
              <a:t>3.1.R.3</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Write about and draw</a:t>
            </a:r>
            <a:r>
              <a:rPr lang="en">
                <a:latin typeface="Roboto"/>
                <a:ea typeface="Roboto"/>
                <a:cs typeface="Roboto"/>
                <a:sym typeface="Roboto"/>
              </a:rPr>
              <a:t> something you learned about Charles Page.  Be prepared to share your story.  </a:t>
            </a:r>
            <a:r>
              <a:rPr lang="en" sz="1200">
                <a:latin typeface="Roboto"/>
                <a:ea typeface="Roboto"/>
                <a:cs typeface="Roboto"/>
                <a:sym typeface="Roboto"/>
              </a:rPr>
              <a:t>3.1.W.1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ph idx="1" type="body"/>
          </p:nvPr>
        </p:nvSpPr>
        <p:spPr>
          <a:xfrm>
            <a:off x="226075" y="543800"/>
            <a:ext cx="2808000" cy="40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0000"/>
                </a:solidFill>
                <a:latin typeface="Arial"/>
                <a:ea typeface="Arial"/>
                <a:cs typeface="Arial"/>
                <a:sym typeface="Arial"/>
              </a:rPr>
              <a:t>The Beginning of Sand Springs </a:t>
            </a:r>
            <a:r>
              <a:rPr lang="en" sz="1300">
                <a:solidFill>
                  <a:srgbClr val="000000"/>
                </a:solidFill>
                <a:latin typeface="Arial"/>
                <a:ea typeface="Arial"/>
                <a:cs typeface="Arial"/>
                <a:sym typeface="Arial"/>
              </a:rPr>
              <a:t>– </a:t>
            </a:r>
            <a:endParaRPr sz="1300">
              <a:solidFill>
                <a:srgbClr val="000000"/>
              </a:solidFill>
              <a:latin typeface="Arial"/>
              <a:ea typeface="Arial"/>
              <a:cs typeface="Arial"/>
              <a:sym typeface="Arial"/>
            </a:endParaRPr>
          </a:p>
          <a:p>
            <a:pPr indent="0" lvl="0" marL="0" rtl="0" algn="l">
              <a:spcBef>
                <a:spcPts val="0"/>
              </a:spcBef>
              <a:spcAft>
                <a:spcPts val="0"/>
              </a:spcAft>
              <a:buNone/>
            </a:pPr>
            <a:r>
              <a:rPr b="1" lang="en">
                <a:solidFill>
                  <a:srgbClr val="000000"/>
                </a:solidFill>
                <a:latin typeface="Arial"/>
                <a:ea typeface="Arial"/>
                <a:cs typeface="Arial"/>
                <a:sym typeface="Arial"/>
              </a:rPr>
              <a:t>Day 2 Story</a:t>
            </a:r>
            <a:endParaRPr b="1">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Before Oklahoma became a state, Sand Springs was just a forest of trees with springs of water.  Tulsa was just beginning to become a city.  There were no cars.  People travelled on horseback or in wagons pulled by horses.  Trains carried people around the country and took crops like wheat, corn, and oats to markets to be sold.  Tulsa and Sand Springs were very different than they are today.</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But around the time Oklahoma became a state, many things were about to change...</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197" name="Google Shape;197;p31"/>
          <p:cNvPicPr preferRelativeResize="0"/>
          <p:nvPr/>
        </p:nvPicPr>
        <p:blipFill>
          <a:blip r:embed="rId3">
            <a:alphaModFix/>
          </a:blip>
          <a:stretch>
            <a:fillRect/>
          </a:stretch>
        </p:blipFill>
        <p:spPr>
          <a:xfrm>
            <a:off x="3853925" y="596825"/>
            <a:ext cx="4888500" cy="3579300"/>
          </a:xfrm>
          <a:prstGeom prst="rect">
            <a:avLst/>
          </a:prstGeom>
          <a:noFill/>
          <a:ln cap="flat" cmpd="sng" w="9525">
            <a:solidFill>
              <a:srgbClr val="1155CC"/>
            </a:solidFill>
            <a:prstDash val="solid"/>
            <a:round/>
            <a:headEnd len="sm" w="sm" type="none"/>
            <a:tailEnd len="sm" w="sm" type="none"/>
          </a:ln>
        </p:spPr>
      </p:pic>
      <p:sp>
        <p:nvSpPr>
          <p:cNvPr id="198" name="Google Shape;198;p31"/>
          <p:cNvSpPr txBox="1"/>
          <p:nvPr/>
        </p:nvSpPr>
        <p:spPr>
          <a:xfrm>
            <a:off x="4388975" y="4225325"/>
            <a:ext cx="38184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What state is this?  Where is Sand Springs on this map?  Where is Tulsa?</a:t>
            </a:r>
            <a:endParaRPr>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Teacher Information</a:t>
            </a:r>
            <a:endParaRPr/>
          </a:p>
        </p:txBody>
      </p:sp>
      <p:sp>
        <p:nvSpPr>
          <p:cNvPr id="75" name="Google Shape;75;p14"/>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 standards-based </a:t>
            </a:r>
            <a:r>
              <a:rPr lang="en" u="sng">
                <a:solidFill>
                  <a:schemeClr val="hlink"/>
                </a:solidFill>
                <a:hlinkClick r:id="rId3"/>
              </a:rPr>
              <a:t>activities guide </a:t>
            </a:r>
            <a:r>
              <a:rPr lang="en"/>
              <a:t>is </a:t>
            </a:r>
            <a:r>
              <a:rPr lang="en"/>
              <a:t>also available for grades PreK-K.</a:t>
            </a:r>
            <a:endParaRPr/>
          </a:p>
          <a:p>
            <a:pPr indent="0" lvl="0" marL="0" rtl="0" algn="l">
              <a:spcBef>
                <a:spcPts val="1600"/>
              </a:spcBef>
              <a:spcAft>
                <a:spcPts val="0"/>
              </a:spcAft>
              <a:buNone/>
            </a:pPr>
            <a:r>
              <a:rPr lang="en"/>
              <a:t>The Day 1 Story Lesson Slides are aligned with ELA standards for PreK-Grade 3.  </a:t>
            </a:r>
            <a:endParaRPr/>
          </a:p>
          <a:p>
            <a:pPr indent="0" lvl="0" marL="0" rtl="0" algn="l">
              <a:spcBef>
                <a:spcPts val="1600"/>
              </a:spcBef>
              <a:spcAft>
                <a:spcPts val="0"/>
              </a:spcAft>
              <a:buNone/>
            </a:pPr>
            <a:r>
              <a:rPr lang="en"/>
              <a:t>The Day 2 - 4 Story Lesson Slides align with Oklahoma Social Studies Academic Standards for Pre-K through Grade 3. </a:t>
            </a:r>
            <a:endParaRPr/>
          </a:p>
          <a:p>
            <a:pPr indent="0" lvl="0" marL="0" rtl="0" algn="l">
              <a:spcBef>
                <a:spcPts val="1600"/>
              </a:spcBef>
              <a:spcAft>
                <a:spcPts val="0"/>
              </a:spcAft>
              <a:buNone/>
            </a:pPr>
            <a:r>
              <a:rPr lang="en"/>
              <a:t>Day 5 is intended to be a review of the whole story and assessment.  </a:t>
            </a:r>
            <a:endParaRPr/>
          </a:p>
          <a:p>
            <a:pPr indent="0" lvl="0" marL="0" rtl="0" algn="l">
              <a:spcBef>
                <a:spcPts val="1600"/>
              </a:spcBef>
              <a:spcAft>
                <a:spcPts val="1600"/>
              </a:spcAft>
              <a:buNone/>
            </a:pPr>
            <a:r>
              <a:t/>
            </a:r>
            <a:endParaRPr/>
          </a:p>
        </p:txBody>
      </p:sp>
      <p:sp>
        <p:nvSpPr>
          <p:cNvPr id="76" name="Google Shape;76;p14"/>
          <p:cNvSpPr txBox="1"/>
          <p:nvPr/>
        </p:nvSpPr>
        <p:spPr>
          <a:xfrm>
            <a:off x="4101225" y="357800"/>
            <a:ext cx="3919800" cy="38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Contributors: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Sherry Morris, B.S. Early Childhood Education</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Susan Edwards, B. S. Elementary Education</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Leland Leslie, M. S. Secondary Education</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Mary Eubanks, Museum Board Member</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Stephanie Moore, Museum Board Member</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Staff Oversight: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Ginger Murphy, Museum Director</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Dianna Phillips, Museum Coordinator</a:t>
            </a:r>
            <a:endParaRPr sz="1200">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These materials have been prepared by the Sand Springs Museum Association Board’s Education Committee in collaboration with the staff and the Sand Springs Museum Trust.  </a:t>
            </a:r>
            <a:endParaRPr b="1">
              <a:latin typeface="Roboto"/>
              <a:ea typeface="Roboto"/>
              <a:cs typeface="Roboto"/>
              <a:sym typeface="Roboto"/>
            </a:endParaRPr>
          </a:p>
          <a:p>
            <a:pPr indent="0" lvl="0" marL="0" rtl="0" algn="l">
              <a:lnSpc>
                <a:spcPct val="115000"/>
              </a:lnSpc>
              <a:spcBef>
                <a:spcPts val="0"/>
              </a:spcBef>
              <a:spcAft>
                <a:spcPts val="1600"/>
              </a:spcAft>
              <a:buNone/>
            </a:pPr>
            <a:r>
              <a:rPr lang="en" sz="1200">
                <a:solidFill>
                  <a:schemeClr val="lt1"/>
                </a:solidFill>
                <a:latin typeface="Roboto"/>
                <a:ea typeface="Roboto"/>
                <a:cs typeface="Roboto"/>
                <a:sym typeface="Roboto"/>
              </a:rPr>
              <a:t>We want these to work in your classroom and welcome your suggestions and comments</a:t>
            </a:r>
            <a:endParaRPr>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2"/>
          <p:cNvSpPr txBox="1"/>
          <p:nvPr>
            <p:ph idx="1" type="body"/>
          </p:nvPr>
        </p:nvSpPr>
        <p:spPr>
          <a:xfrm>
            <a:off x="226075" y="317625"/>
            <a:ext cx="2808000" cy="415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Charles Page lived in Tulsa around the time that Oklahoma became a state.   He met a man in Tulsa named Captain Breeding who worked for the Salvation Army.  In those days, the Salvation Army was one of the few groups in Tulsa that tried to help people.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Charles Page and Captain Breeding became good friends. </a:t>
            </a:r>
            <a:r>
              <a:rPr lang="en">
                <a:solidFill>
                  <a:srgbClr val="000000"/>
                </a:solidFill>
                <a:latin typeface="Arial"/>
                <a:ea typeface="Arial"/>
                <a:cs typeface="Arial"/>
                <a:sym typeface="Arial"/>
              </a:rPr>
              <a:t>Mr. Page knew that Mr. Breeding was a good man who also wanted to help others  He often gave Captain Breeding money to help people who were hungry or who needed a place to stay.  Things were not easy for many people during Tulsa’s early days.  Sometimes food and money were not easy to get.</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p>
        </p:txBody>
      </p:sp>
      <p:pic>
        <p:nvPicPr>
          <p:cNvPr id="204" name="Google Shape;204;p32"/>
          <p:cNvPicPr preferRelativeResize="0"/>
          <p:nvPr/>
        </p:nvPicPr>
        <p:blipFill>
          <a:blip r:embed="rId3">
            <a:alphaModFix/>
          </a:blip>
          <a:stretch>
            <a:fillRect/>
          </a:stretch>
        </p:blipFill>
        <p:spPr>
          <a:xfrm rot="5400000">
            <a:off x="4552975" y="-318525"/>
            <a:ext cx="3249993" cy="4838700"/>
          </a:xfrm>
          <a:prstGeom prst="rect">
            <a:avLst/>
          </a:prstGeom>
          <a:noFill/>
          <a:ln>
            <a:noFill/>
          </a:ln>
        </p:spPr>
      </p:pic>
      <p:sp>
        <p:nvSpPr>
          <p:cNvPr id="205" name="Google Shape;205;p32"/>
          <p:cNvSpPr txBox="1"/>
          <p:nvPr/>
        </p:nvSpPr>
        <p:spPr>
          <a:xfrm>
            <a:off x="4395825" y="3922125"/>
            <a:ext cx="4201500" cy="54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              </a:t>
            </a:r>
            <a:r>
              <a:rPr b="1" lang="en">
                <a:latin typeface="Roboto"/>
                <a:ea typeface="Roboto"/>
                <a:cs typeface="Roboto"/>
                <a:sym typeface="Roboto"/>
              </a:rPr>
              <a:t>    Captain and Mrs. Breeding</a:t>
            </a:r>
            <a:endParaRPr b="1">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ph idx="1" type="body"/>
          </p:nvPr>
        </p:nvSpPr>
        <p:spPr>
          <a:xfrm>
            <a:off x="226075" y="523600"/>
            <a:ext cx="2808000" cy="41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Charles Page told Captain Breeding about his dream to build a town where people could work and support their families.  He also thought he could start businesses that would give people jobs.  He knew that if he was successful with his businesses that other businesses would come to his town.  Businesses provide people what they need to live in a town: food, clothes, homes, and places to eat or have fun, and more. He was looking for land close to Tulsa where all this could happen.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Captain Breeding thought Mr. Page had some good ideas and wanted to help.</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211" name="Google Shape;211;p33"/>
          <p:cNvSpPr txBox="1"/>
          <p:nvPr/>
        </p:nvSpPr>
        <p:spPr>
          <a:xfrm>
            <a:off x="3652500" y="408675"/>
            <a:ext cx="5108400" cy="8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What kinds of businesses would a new town need?  </a:t>
            </a:r>
            <a:endParaRPr>
              <a:latin typeface="Roboto"/>
              <a:ea typeface="Roboto"/>
              <a:cs typeface="Roboto"/>
              <a:sym typeface="Roboto"/>
            </a:endParaRPr>
          </a:p>
        </p:txBody>
      </p:sp>
      <p:pic>
        <p:nvPicPr>
          <p:cNvPr id="212" name="Google Shape;212;p33"/>
          <p:cNvPicPr preferRelativeResize="0"/>
          <p:nvPr/>
        </p:nvPicPr>
        <p:blipFill rotWithShape="1">
          <a:blip r:embed="rId3">
            <a:alphaModFix/>
          </a:blip>
          <a:srcRect b="63877" l="9401" r="26028" t="5759"/>
          <a:stretch/>
        </p:blipFill>
        <p:spPr>
          <a:xfrm rot="-459328">
            <a:off x="3652499" y="1111075"/>
            <a:ext cx="2902621" cy="1928427"/>
          </a:xfrm>
          <a:prstGeom prst="rect">
            <a:avLst/>
          </a:prstGeom>
          <a:noFill/>
          <a:ln>
            <a:noFill/>
          </a:ln>
        </p:spPr>
      </p:pic>
      <p:pic>
        <p:nvPicPr>
          <p:cNvPr id="213" name="Google Shape;213;p33"/>
          <p:cNvPicPr preferRelativeResize="0"/>
          <p:nvPr/>
        </p:nvPicPr>
        <p:blipFill rotWithShape="1">
          <a:blip r:embed="rId4">
            <a:alphaModFix/>
          </a:blip>
          <a:srcRect b="47515" l="15602" r="37089" t="18928"/>
          <a:stretch/>
        </p:blipFill>
        <p:spPr>
          <a:xfrm rot="421636">
            <a:off x="5907461" y="2189182"/>
            <a:ext cx="2568299" cy="24873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4"/>
          <p:cNvSpPr txBox="1"/>
          <p:nvPr>
            <p:ph idx="1" type="body"/>
          </p:nvPr>
        </p:nvSpPr>
        <p:spPr>
          <a:xfrm>
            <a:off x="226075" y="549150"/>
            <a:ext cx="2808000" cy="40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Mr. Page bought some land west of Tulsa (the area now known as Sand Springs) to start building his town.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He asked Mr. Breeding and his wife to come and help.  Mr. Page wanted to start a farm on his land.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But one day Mr. Page learned that Tulsa’s Cross and Anchor Children’s Home was closing because not enough people </a:t>
            </a:r>
            <a:r>
              <a:rPr i="1" lang="en">
                <a:solidFill>
                  <a:srgbClr val="000000"/>
                </a:solidFill>
                <a:latin typeface="Arial"/>
                <a:ea typeface="Arial"/>
                <a:cs typeface="Arial"/>
                <a:sym typeface="Arial"/>
              </a:rPr>
              <a:t>could or would</a:t>
            </a:r>
            <a:r>
              <a:rPr lang="en">
                <a:solidFill>
                  <a:srgbClr val="000000"/>
                </a:solidFill>
                <a:latin typeface="Arial"/>
                <a:ea typeface="Arial"/>
                <a:cs typeface="Arial"/>
                <a:sym typeface="Arial"/>
              </a:rPr>
              <a:t> give money to help care for the children.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So Mr. Page decided that he would build a children’s home on some of his land.  He also thought the farm would help to provide food for the children’s home.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219" name="Google Shape;219;p34"/>
          <p:cNvPicPr preferRelativeResize="0"/>
          <p:nvPr/>
        </p:nvPicPr>
        <p:blipFill>
          <a:blip r:embed="rId3">
            <a:alphaModFix/>
          </a:blip>
          <a:stretch>
            <a:fillRect/>
          </a:stretch>
        </p:blipFill>
        <p:spPr>
          <a:xfrm>
            <a:off x="4335219" y="2360274"/>
            <a:ext cx="1783670" cy="1787467"/>
          </a:xfrm>
          <a:prstGeom prst="rect">
            <a:avLst/>
          </a:prstGeom>
          <a:noFill/>
          <a:ln>
            <a:noFill/>
          </a:ln>
        </p:spPr>
      </p:pic>
      <p:pic>
        <p:nvPicPr>
          <p:cNvPr id="220" name="Google Shape;220;p34"/>
          <p:cNvPicPr preferRelativeResize="0"/>
          <p:nvPr/>
        </p:nvPicPr>
        <p:blipFill>
          <a:blip r:embed="rId4">
            <a:alphaModFix/>
          </a:blip>
          <a:stretch>
            <a:fillRect/>
          </a:stretch>
        </p:blipFill>
        <p:spPr>
          <a:xfrm>
            <a:off x="4287100" y="306150"/>
            <a:ext cx="1879910" cy="1922876"/>
          </a:xfrm>
          <a:prstGeom prst="rect">
            <a:avLst/>
          </a:prstGeom>
          <a:noFill/>
          <a:ln>
            <a:noFill/>
          </a:ln>
        </p:spPr>
      </p:pic>
      <p:pic>
        <p:nvPicPr>
          <p:cNvPr id="221" name="Google Shape;221;p34"/>
          <p:cNvPicPr preferRelativeResize="0"/>
          <p:nvPr/>
        </p:nvPicPr>
        <p:blipFill>
          <a:blip r:embed="rId5">
            <a:alphaModFix/>
          </a:blip>
          <a:stretch>
            <a:fillRect/>
          </a:stretch>
        </p:blipFill>
        <p:spPr>
          <a:xfrm>
            <a:off x="6425538" y="2306364"/>
            <a:ext cx="1879910" cy="1895286"/>
          </a:xfrm>
          <a:prstGeom prst="rect">
            <a:avLst/>
          </a:prstGeom>
          <a:noFill/>
          <a:ln>
            <a:noFill/>
          </a:ln>
        </p:spPr>
      </p:pic>
      <p:pic>
        <p:nvPicPr>
          <p:cNvPr id="222" name="Google Shape;222;p34"/>
          <p:cNvPicPr preferRelativeResize="0"/>
          <p:nvPr/>
        </p:nvPicPr>
        <p:blipFill>
          <a:blip r:embed="rId6">
            <a:alphaModFix/>
          </a:blip>
          <a:stretch>
            <a:fillRect/>
          </a:stretch>
        </p:blipFill>
        <p:spPr>
          <a:xfrm>
            <a:off x="6378744" y="306157"/>
            <a:ext cx="1973458" cy="1959540"/>
          </a:xfrm>
          <a:prstGeom prst="rect">
            <a:avLst/>
          </a:prstGeom>
          <a:noFill/>
          <a:ln>
            <a:noFill/>
          </a:ln>
        </p:spPr>
      </p:pic>
      <p:sp>
        <p:nvSpPr>
          <p:cNvPr id="223" name="Google Shape;223;p34"/>
          <p:cNvSpPr txBox="1"/>
          <p:nvPr/>
        </p:nvSpPr>
        <p:spPr>
          <a:xfrm>
            <a:off x="3690800" y="4092750"/>
            <a:ext cx="5312700" cy="5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The Cross and Anchor Home was closing because there was not enough money being given from the Tulsa community to keep it open.</a:t>
            </a:r>
            <a:endParaRPr sz="13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idx="1" type="body"/>
          </p:nvPr>
        </p:nvSpPr>
        <p:spPr>
          <a:xfrm>
            <a:off x="226075" y="549150"/>
            <a:ext cx="2808000" cy="434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On one very exciting day, a wagon was loaded with the children from the home.  They were starting a new adventure.  They were going to a place in the woods where their new home would be built.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On the way they stopped to see Mr. Page. It was his birthday, June 2, 1909.  He called to them.  “How are my kids today?”  One little girl asked, “Are we your kids now?” Mr. Page said, “You bet.”  From that day on, children at the home called Mr. Page, Daddy Page.</a:t>
            </a:r>
            <a:r>
              <a:rPr baseline="30000" lang="en">
                <a:solidFill>
                  <a:srgbClr val="000000"/>
                </a:solidFill>
                <a:latin typeface="Arial"/>
                <a:ea typeface="Arial"/>
                <a:cs typeface="Arial"/>
                <a:sym typeface="Arial"/>
              </a:rPr>
              <a:t>1</a:t>
            </a:r>
            <a:endParaRPr baseline="30000">
              <a:solidFill>
                <a:srgbClr val="000000"/>
              </a:solidFill>
              <a:latin typeface="Arial"/>
              <a:ea typeface="Arial"/>
              <a:cs typeface="Arial"/>
              <a:sym typeface="Arial"/>
            </a:endParaRPr>
          </a:p>
          <a:p>
            <a:pPr indent="0" lvl="0" marL="0" rtl="0" algn="l">
              <a:spcBef>
                <a:spcPts val="0"/>
              </a:spcBef>
              <a:spcAft>
                <a:spcPts val="0"/>
              </a:spcAft>
              <a:buNone/>
            </a:pPr>
            <a:r>
              <a:t/>
            </a:r>
            <a:endParaRPr baseline="30000">
              <a:solidFill>
                <a:srgbClr val="000000"/>
              </a:solidFill>
              <a:latin typeface="Arial"/>
              <a:ea typeface="Arial"/>
              <a:cs typeface="Arial"/>
              <a:sym typeface="Arial"/>
            </a:endParaRPr>
          </a:p>
          <a:p>
            <a:pPr indent="0" lvl="0" marL="0" rtl="0" algn="l">
              <a:spcBef>
                <a:spcPts val="0"/>
              </a:spcBef>
              <a:spcAft>
                <a:spcPts val="0"/>
              </a:spcAft>
              <a:buNone/>
            </a:pPr>
            <a:r>
              <a:rPr baseline="30000" lang="en">
                <a:solidFill>
                  <a:srgbClr val="000000"/>
                </a:solidFill>
                <a:latin typeface="Arial"/>
                <a:ea typeface="Arial"/>
                <a:cs typeface="Arial"/>
                <a:sym typeface="Arial"/>
              </a:rPr>
              <a:t>1 </a:t>
            </a:r>
            <a:r>
              <a:rPr baseline="30000" i="1" lang="en">
                <a:solidFill>
                  <a:srgbClr val="000000"/>
                </a:solidFill>
                <a:latin typeface="Arial"/>
                <a:ea typeface="Arial"/>
                <a:cs typeface="Arial"/>
                <a:sym typeface="Arial"/>
              </a:rPr>
              <a:t> Clark, Opal Bennefield.  A Fool’s Enterprise:  The Life of Charles Page.  pg. 92</a:t>
            </a:r>
            <a:endParaRPr baseline="30000" i="1">
              <a:solidFill>
                <a:srgbClr val="000000"/>
              </a:solidFill>
              <a:latin typeface="Arial"/>
              <a:ea typeface="Arial"/>
              <a:cs typeface="Arial"/>
              <a:sym typeface="Arial"/>
            </a:endParaRPr>
          </a:p>
          <a:p>
            <a:pPr indent="0" lvl="0" marL="0" rtl="0" algn="l">
              <a:spcBef>
                <a:spcPts val="0"/>
              </a:spcBef>
              <a:spcAft>
                <a:spcPts val="0"/>
              </a:spcAft>
              <a:buNone/>
            </a:pPr>
            <a:r>
              <a:t/>
            </a:r>
            <a:endParaRPr baseline="30000" i="1">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229" name="Google Shape;229;p35"/>
          <p:cNvPicPr preferRelativeResize="0"/>
          <p:nvPr/>
        </p:nvPicPr>
        <p:blipFill rotWithShape="1">
          <a:blip r:embed="rId3">
            <a:alphaModFix/>
          </a:blip>
          <a:srcRect b="5694" l="11773" r="6971" t="6153"/>
          <a:stretch/>
        </p:blipFill>
        <p:spPr>
          <a:xfrm rot="5400000">
            <a:off x="4562563" y="-653163"/>
            <a:ext cx="3294900" cy="5316375"/>
          </a:xfrm>
          <a:prstGeom prst="rect">
            <a:avLst/>
          </a:prstGeom>
          <a:noFill/>
          <a:ln>
            <a:noFill/>
          </a:ln>
        </p:spPr>
      </p:pic>
      <p:sp>
        <p:nvSpPr>
          <p:cNvPr id="230" name="Google Shape;230;p35"/>
          <p:cNvSpPr txBox="1"/>
          <p:nvPr/>
        </p:nvSpPr>
        <p:spPr>
          <a:xfrm>
            <a:off x="3551875" y="3844050"/>
            <a:ext cx="5316300" cy="4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The tents where some children lived while the Sand Springs Home was being built.  This is believed to be an early photo for a postcard.</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C78D8"/>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txBox="1"/>
          <p:nvPr>
            <p:ph idx="1" type="body"/>
          </p:nvPr>
        </p:nvSpPr>
        <p:spPr>
          <a:xfrm>
            <a:off x="226075" y="384588"/>
            <a:ext cx="2808000" cy="41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latin typeface="Arial"/>
                <a:ea typeface="Arial"/>
                <a:cs typeface="Arial"/>
                <a:sym typeface="Arial"/>
              </a:rPr>
              <a:t>Then Mr. Page and Captain Breeding went to work to build the children’s home and the town.  It was not an easy task. The first hard challenge was to carry lumber on a dirt (and often muddy) road from Tulsa to Sand Springs. After many </a:t>
            </a:r>
            <a:r>
              <a:rPr lang="en" sz="1100">
                <a:solidFill>
                  <a:srgbClr val="000000"/>
                </a:solidFill>
                <a:latin typeface="Arial"/>
                <a:ea typeface="Arial"/>
                <a:cs typeface="Arial"/>
                <a:sym typeface="Arial"/>
              </a:rPr>
              <a:t>challenging</a:t>
            </a:r>
            <a:r>
              <a:rPr lang="en" sz="1100">
                <a:solidFill>
                  <a:srgbClr val="000000"/>
                </a:solidFill>
                <a:latin typeface="Arial"/>
                <a:ea typeface="Arial"/>
                <a:cs typeface="Arial"/>
                <a:sym typeface="Arial"/>
              </a:rPr>
              <a:t> days, Mr. Page and Captain Breeding overcame the difficulties.  A water bottling plant and a dairy (where cows were milked and milk was bottled and sold) were completed.  Then other businessmen came and built a cotton mill (where cloth was made) and a glass container company (where jars and bottles were made.)</a:t>
            </a:r>
            <a:r>
              <a:rPr lang="en" sz="9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Eventually, a train and streetcars ran from Tulsa to Sand Springs along the road that had first been nothing by a muddy trail.</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236" name="Google Shape;236;p36"/>
          <p:cNvPicPr preferRelativeResize="0"/>
          <p:nvPr/>
        </p:nvPicPr>
        <p:blipFill>
          <a:blip r:embed="rId3">
            <a:alphaModFix/>
          </a:blip>
          <a:stretch>
            <a:fillRect/>
          </a:stretch>
        </p:blipFill>
        <p:spPr>
          <a:xfrm rot="5400000">
            <a:off x="4284825" y="-4600"/>
            <a:ext cx="3865875" cy="4896775"/>
          </a:xfrm>
          <a:prstGeom prst="rect">
            <a:avLst/>
          </a:prstGeom>
          <a:noFill/>
          <a:ln>
            <a:noFill/>
          </a:ln>
        </p:spPr>
      </p:pic>
      <p:sp>
        <p:nvSpPr>
          <p:cNvPr id="237" name="Google Shape;237;p36"/>
          <p:cNvSpPr txBox="1"/>
          <p:nvPr/>
        </p:nvSpPr>
        <p:spPr>
          <a:xfrm>
            <a:off x="5086850" y="4520400"/>
            <a:ext cx="3727500" cy="2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 Sand Springs Streetcar</a:t>
            </a:r>
            <a:endParaRPr b="1">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txBox="1"/>
          <p:nvPr>
            <p:ph idx="1" type="body"/>
          </p:nvPr>
        </p:nvSpPr>
        <p:spPr>
          <a:xfrm>
            <a:off x="226075" y="459750"/>
            <a:ext cx="2808000" cy="41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People began to notice the town that Mr. Page was building.  Many more people moved into the area to work and start businesses of their own.</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Grocery stores, hotels, pharmacies, flower shops, and many other businesses (and jobs) came to the town.</a:t>
            </a:r>
            <a:r>
              <a:rPr lang="en" sz="1100">
                <a:solidFill>
                  <a:srgbClr val="000000"/>
                </a:solidFill>
                <a:latin typeface="Arial"/>
                <a:ea typeface="Arial"/>
                <a:cs typeface="Arial"/>
                <a:sym typeface="Arial"/>
              </a:rPr>
              <a:t> </a:t>
            </a:r>
            <a:r>
              <a:rPr lang="en">
                <a:solidFill>
                  <a:srgbClr val="000000"/>
                </a:solidFill>
                <a:latin typeface="Arial"/>
                <a:ea typeface="Arial"/>
                <a:cs typeface="Arial"/>
                <a:sym typeface="Arial"/>
              </a:rPr>
              <a:t> Mr. Page sold them land cheaply so that many people who couldn’t have otherwise bought land could pay for it.  Sand Springs was growing and becoming a town.</a:t>
            </a:r>
            <a:endParaRPr>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The money that Mr. Page made from all his businesses paid for the children to have food and shelter and for people to take care of them.  Charles Page’s dream of building a town had come true. </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243" name="Google Shape;243;p37"/>
          <p:cNvPicPr preferRelativeResize="0"/>
          <p:nvPr/>
        </p:nvPicPr>
        <p:blipFill>
          <a:blip r:embed="rId3">
            <a:alphaModFix/>
          </a:blip>
          <a:stretch>
            <a:fillRect/>
          </a:stretch>
        </p:blipFill>
        <p:spPr>
          <a:xfrm rot="5400000">
            <a:off x="4247951" y="-84625"/>
            <a:ext cx="3825250" cy="4914000"/>
          </a:xfrm>
          <a:prstGeom prst="rect">
            <a:avLst/>
          </a:prstGeom>
          <a:noFill/>
          <a:ln>
            <a:noFill/>
          </a:ln>
        </p:spPr>
      </p:pic>
      <p:sp>
        <p:nvSpPr>
          <p:cNvPr id="244" name="Google Shape;244;p37"/>
          <p:cNvSpPr txBox="1"/>
          <p:nvPr/>
        </p:nvSpPr>
        <p:spPr>
          <a:xfrm>
            <a:off x="3797925" y="4285000"/>
            <a:ext cx="4725300" cy="2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Many business came to Sand Springs.  The Chenille Manufacturing Company was a factory for making cloth.  </a:t>
            </a:r>
            <a:endParaRPr>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8"/>
          <p:cNvSpPr txBox="1"/>
          <p:nvPr>
            <p:ph idx="1" type="body"/>
          </p:nvPr>
        </p:nvSpPr>
        <p:spPr>
          <a:xfrm>
            <a:off x="226075" y="408675"/>
            <a:ext cx="2808000" cy="4546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500">
                <a:solidFill>
                  <a:srgbClr val="000000"/>
                </a:solidFill>
              </a:rPr>
              <a:t>Day 2 - Discussion Questions</a:t>
            </a:r>
            <a:endParaRPr sz="4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Who was Mr. Page’s friend and helper?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What did Charles Page and Mr. Breeding decide to do for the children?</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How do you think the children felt when they learned they were going to live on a farm?</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What kinds of things did people need to live in Sand Springs?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100">
                <a:solidFill>
                  <a:srgbClr val="000000"/>
                </a:solidFill>
                <a:latin typeface="Arial"/>
                <a:ea typeface="Arial"/>
                <a:cs typeface="Arial"/>
                <a:sym typeface="Arial"/>
              </a:rPr>
              <a:t>What businesses did Mr. Page build or help others get land so they could build?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rPr lang="en" sz="1000">
                <a:solidFill>
                  <a:srgbClr val="000000"/>
                </a:solidFill>
                <a:latin typeface="Arial"/>
                <a:ea typeface="Arial"/>
                <a:cs typeface="Arial"/>
                <a:sym typeface="Arial"/>
              </a:rPr>
              <a:t>Suggested Activities:  See Day 2 in the SSMU Standards-based Activities for PreK/K.</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en" sz="1000">
                <a:solidFill>
                  <a:srgbClr val="000000"/>
                </a:solidFill>
                <a:latin typeface="Arial"/>
                <a:ea typeface="Arial"/>
                <a:cs typeface="Arial"/>
                <a:sym typeface="Arial"/>
              </a:rPr>
              <a:t>Or use the grade specific, standards-based Extension Activity Slides provided on the next 5 slides:  PreK, K, 1, 2, 3</a:t>
            </a: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250" name="Google Shape;250;p38"/>
          <p:cNvPicPr preferRelativeResize="0"/>
          <p:nvPr/>
        </p:nvPicPr>
        <p:blipFill>
          <a:blip r:embed="rId3">
            <a:alphaModFix/>
          </a:blip>
          <a:stretch>
            <a:fillRect/>
          </a:stretch>
        </p:blipFill>
        <p:spPr>
          <a:xfrm>
            <a:off x="4475213" y="408675"/>
            <a:ext cx="3465425" cy="4084775"/>
          </a:xfrm>
          <a:prstGeom prst="rect">
            <a:avLst/>
          </a:prstGeom>
          <a:noFill/>
          <a:ln>
            <a:noFill/>
          </a:ln>
        </p:spPr>
      </p:pic>
      <p:sp>
        <p:nvSpPr>
          <p:cNvPr id="251" name="Google Shape;251;p38"/>
          <p:cNvSpPr txBox="1"/>
          <p:nvPr/>
        </p:nvSpPr>
        <p:spPr>
          <a:xfrm>
            <a:off x="5006225" y="4493450"/>
            <a:ext cx="34326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The Founder of Sand Springs</a:t>
            </a:r>
            <a:endParaRPr b="1">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9"/>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Pre-K</a:t>
            </a:r>
            <a:endParaRPr sz="2000">
              <a:solidFill>
                <a:srgbClr val="000000"/>
              </a:solidFill>
            </a:endParaRPr>
          </a:p>
        </p:txBody>
      </p:sp>
      <p:sp>
        <p:nvSpPr>
          <p:cNvPr id="257" name="Google Shape;257;p39"/>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PK.4.1 </a:t>
            </a:r>
            <a:r>
              <a:rPr lang="en" sz="850">
                <a:solidFill>
                  <a:srgbClr val="000000"/>
                </a:solidFill>
                <a:latin typeface="Arial"/>
                <a:ea typeface="Arial"/>
                <a:cs typeface="Arial"/>
                <a:sym typeface="Arial"/>
              </a:rPr>
              <a:t>Identify basic needs all people share.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PK.4.2 </a:t>
            </a:r>
            <a:r>
              <a:rPr lang="en" sz="850">
                <a:solidFill>
                  <a:srgbClr val="000000"/>
                </a:solidFill>
                <a:latin typeface="Arial"/>
                <a:ea typeface="Arial"/>
                <a:cs typeface="Arial"/>
                <a:sym typeface="Arial"/>
              </a:rPr>
              <a:t>Explain that people work to earn money to buy things they need and want. </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sz="85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258" name="Google Shape;258;p39"/>
          <p:cNvSpPr txBox="1"/>
          <p:nvPr/>
        </p:nvSpPr>
        <p:spPr>
          <a:xfrm>
            <a:off x="3783200" y="515950"/>
            <a:ext cx="4729800" cy="39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Use these DAY TWO Extension Activity Slides or see the separate suggested </a:t>
            </a:r>
            <a:r>
              <a:rPr lang="en" sz="1000" u="sng">
                <a:solidFill>
                  <a:schemeClr val="accent5"/>
                </a:solidFill>
                <a:latin typeface="Roboto"/>
                <a:ea typeface="Roboto"/>
                <a:cs typeface="Roboto"/>
                <a:sym typeface="Roboto"/>
                <a:hlinkClick r:id="rId3">
                  <a:extLst>
                    <a:ext uri="{A12FA001-AC4F-418D-AE19-62706E023703}">
                      <ahyp:hlinkClr val="tx"/>
                    </a:ext>
                  </a:extLst>
                </a:hlinkClick>
              </a:rPr>
              <a:t>Activities Guide</a:t>
            </a:r>
            <a:r>
              <a:rPr lang="en" sz="1000">
                <a:latin typeface="Roboto"/>
                <a:ea typeface="Roboto"/>
                <a:cs typeface="Roboto"/>
                <a:sym typeface="Roboto"/>
              </a:rPr>
              <a:t>, </a:t>
            </a:r>
            <a:r>
              <a:rPr lang="en" sz="1000" u="sng">
                <a:solidFill>
                  <a:schemeClr val="accent5"/>
                </a:solidFill>
                <a:latin typeface="Roboto"/>
                <a:ea typeface="Roboto"/>
                <a:cs typeface="Roboto"/>
                <a:sym typeface="Roboto"/>
                <a:hlinkClick r:id="rId4">
                  <a:extLst>
                    <a:ext uri="{A12FA001-AC4F-418D-AE19-62706E023703}">
                      <ahyp:hlinkClr val="tx"/>
                    </a:ext>
                  </a:extLst>
                </a:hlinkClick>
              </a:rPr>
              <a:t>Resources</a:t>
            </a:r>
            <a:r>
              <a:rPr lang="en" sz="1000">
                <a:latin typeface="Roboto"/>
                <a:ea typeface="Roboto"/>
                <a:cs typeface="Roboto"/>
                <a:sym typeface="Roboto"/>
              </a:rPr>
              <a:t>, and</a:t>
            </a:r>
            <a:r>
              <a:rPr lang="en" sz="1000" u="sng">
                <a:solidFill>
                  <a:schemeClr val="accent5"/>
                </a:solidFill>
                <a:latin typeface="Roboto"/>
                <a:ea typeface="Roboto"/>
                <a:cs typeface="Roboto"/>
                <a:sym typeface="Roboto"/>
                <a:hlinkClick r:id="rId5">
                  <a:extLst>
                    <a:ext uri="{A12FA001-AC4F-418D-AE19-62706E023703}">
                      <ahyp:hlinkClr val="tx"/>
                    </a:ext>
                  </a:extLst>
                </a:hlinkClick>
              </a:rPr>
              <a:t> Picture File.</a:t>
            </a:r>
            <a:r>
              <a:rPr lang="en">
                <a:latin typeface="Roboto"/>
                <a:ea typeface="Roboto"/>
                <a:cs typeface="Roboto"/>
                <a:sym typeface="Roboto"/>
              </a:rPr>
              <a:t> </a:t>
            </a:r>
            <a:endParaRPr sz="1000">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Essential Question:  What Do People Need?</a:t>
            </a:r>
            <a:endParaRPr b="1">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Provide students with a blank sheet of paper.  Pre-fold the paper to create 4 sections (or invite preschoolers to do it with you as demonstrated).  Discuss basic needs that all people have:  food, clothing, shelter (homes) and money.  Invite students to label the sections and/or draw food in one section, clothing in another section, a home in another section, and money.  Stickers,  stamps, or pre-cut pictures from magazines could also be used.  </a:t>
            </a:r>
            <a:r>
              <a:rPr b="1" lang="en" sz="850"/>
              <a:t>PK.4.1  </a:t>
            </a:r>
            <a:endParaRPr sz="850"/>
          </a:p>
          <a:p>
            <a:pPr indent="0" lvl="0" marL="0" rtl="0" algn="l">
              <a:spcBef>
                <a:spcPts val="0"/>
              </a:spcBef>
              <a:spcAft>
                <a:spcPts val="0"/>
              </a:spcAft>
              <a:buNone/>
            </a:pPr>
            <a:r>
              <a:t/>
            </a:r>
            <a:endParaRPr sz="850"/>
          </a:p>
          <a:p>
            <a:pPr indent="0" lvl="0" marL="0" rtl="0" algn="l">
              <a:spcBef>
                <a:spcPts val="0"/>
              </a:spcBef>
              <a:spcAft>
                <a:spcPts val="0"/>
              </a:spcAft>
              <a:buNone/>
            </a:pPr>
            <a:r>
              <a:rPr b="1" lang="en">
                <a:latin typeface="Roboto"/>
                <a:ea typeface="Roboto"/>
                <a:cs typeface="Roboto"/>
                <a:sym typeface="Roboto"/>
              </a:rPr>
              <a:t>Essential Question:  How Do People Get What they Need?</a:t>
            </a:r>
            <a:endParaRPr b="1">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Discuss how Sand Springs businesses provided people with money so they could buy what they needed.  What kind of jobs do people in our community do today to provide for their needs?  Play “job cube” game in teacher notes. </a:t>
            </a:r>
            <a:r>
              <a:rPr b="1" lang="en" sz="850"/>
              <a:t>PK.4.2 </a:t>
            </a:r>
            <a:endParaRPr>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0"/>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K</a:t>
            </a:r>
            <a:endParaRPr>
              <a:solidFill>
                <a:srgbClr val="000000"/>
              </a:solidFill>
            </a:endParaRPr>
          </a:p>
        </p:txBody>
      </p:sp>
      <p:sp>
        <p:nvSpPr>
          <p:cNvPr id="264" name="Google Shape;264;p40"/>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K.4.1 </a:t>
            </a:r>
            <a:r>
              <a:rPr lang="en" sz="850">
                <a:solidFill>
                  <a:srgbClr val="000000"/>
                </a:solidFill>
                <a:latin typeface="Arial"/>
                <a:ea typeface="Arial"/>
                <a:cs typeface="Arial"/>
                <a:sym typeface="Arial"/>
              </a:rPr>
              <a:t>Describe the basic needs of all people: food, clothing, and shelter; differentiate between these needs and a want.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K.4.2 </a:t>
            </a:r>
            <a:r>
              <a:rPr lang="en" sz="850">
                <a:solidFill>
                  <a:srgbClr val="000000"/>
                </a:solidFill>
                <a:latin typeface="Arial"/>
                <a:ea typeface="Arial"/>
                <a:cs typeface="Arial"/>
                <a:sym typeface="Arial"/>
              </a:rPr>
              <a:t>Explain the relationship between work and earning money. </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b="1" sz="85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265" name="Google Shape;265;p40"/>
          <p:cNvSpPr txBox="1"/>
          <p:nvPr/>
        </p:nvSpPr>
        <p:spPr>
          <a:xfrm>
            <a:off x="3938575" y="222125"/>
            <a:ext cx="46791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Essential Question:  What Do People Need?</a:t>
            </a:r>
            <a:endParaRPr b="1">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Provide students with a blank sheet of 11x17 paper.  Pre-fold the paper to create 4 sections (or invite preschoolers to do it with you as demonstrated).  Discuss basic needs that all people have:  food, clothing, shelter (homes) and money.  Invite students to label the sections and/or draw food in one section, clothing in another section, a home in another section, and money.  Stickers,  stamps, or pre-cut pictures from magazines could also be used.  </a:t>
            </a:r>
            <a:r>
              <a:rPr b="1" lang="en" sz="850"/>
              <a:t>PK.4.1 </a:t>
            </a:r>
            <a:r>
              <a:rPr lang="en" sz="850"/>
              <a:t> Identify basic needs all people share. </a:t>
            </a:r>
            <a:endParaRPr sz="850"/>
          </a:p>
          <a:p>
            <a:pPr indent="0" lvl="0" marL="0" rtl="0" algn="l">
              <a:spcBef>
                <a:spcPts val="0"/>
              </a:spcBef>
              <a:spcAft>
                <a:spcPts val="0"/>
              </a:spcAft>
              <a:buNone/>
            </a:pPr>
            <a:r>
              <a:t/>
            </a:r>
            <a:endParaRPr sz="850"/>
          </a:p>
          <a:p>
            <a:pPr indent="0" lvl="0" marL="0" rtl="0" algn="l">
              <a:spcBef>
                <a:spcPts val="0"/>
              </a:spcBef>
              <a:spcAft>
                <a:spcPts val="0"/>
              </a:spcAft>
              <a:buNone/>
            </a:pPr>
            <a:r>
              <a:rPr b="1" lang="en">
                <a:latin typeface="Roboto"/>
                <a:ea typeface="Roboto"/>
                <a:cs typeface="Roboto"/>
                <a:sym typeface="Roboto"/>
              </a:rPr>
              <a:t>Essential Question:  How Do People Get What they Need?</a:t>
            </a:r>
            <a:endParaRPr b="1">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Discuss how Sand Springs businesses provided what people with jobs so they could buy what they needed.  What kind of jobs do people in our community do today to provide for their needs?  Play job cube game in teacher notes. </a:t>
            </a:r>
            <a:r>
              <a:rPr b="1" lang="en" sz="850"/>
              <a:t>PK.4.2 </a:t>
            </a:r>
            <a:r>
              <a:rPr lang="en" sz="850"/>
              <a:t>Explain that people work to earn money to buy things they need and want. </a:t>
            </a:r>
            <a:endParaRPr sz="850"/>
          </a:p>
          <a:p>
            <a:pPr indent="0" lvl="0" marL="0" rtl="0" algn="l">
              <a:spcBef>
                <a:spcPts val="0"/>
              </a:spcBef>
              <a:spcAft>
                <a:spcPts val="0"/>
              </a:spcAft>
              <a:buNone/>
            </a:pPr>
            <a:r>
              <a:t/>
            </a:r>
            <a:endParaRPr sz="850"/>
          </a:p>
          <a:p>
            <a:pPr indent="0" lvl="0" marL="0" rtl="0" algn="l">
              <a:spcBef>
                <a:spcPts val="0"/>
              </a:spcBef>
              <a:spcAft>
                <a:spcPts val="0"/>
              </a:spcAft>
              <a:buNone/>
            </a:pPr>
            <a:r>
              <a:rPr b="1" lang="en">
                <a:latin typeface="Roboto"/>
                <a:ea typeface="Roboto"/>
                <a:cs typeface="Roboto"/>
                <a:sym typeface="Roboto"/>
              </a:rPr>
              <a:t>Essential Question:  What is the difference between a need and a want?  </a:t>
            </a:r>
            <a:r>
              <a:rPr lang="en">
                <a:latin typeface="Roboto"/>
                <a:ea typeface="Roboto"/>
                <a:cs typeface="Roboto"/>
                <a:sym typeface="Roboto"/>
              </a:rPr>
              <a:t>See Activity Guide Day 2 Writing Center for lesson. </a:t>
            </a:r>
            <a:r>
              <a:rPr b="1" lang="en" sz="850"/>
              <a:t>K.4.2 </a:t>
            </a:r>
            <a:endParaRPr sz="85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1"/>
          <p:cNvSpPr txBox="1"/>
          <p:nvPr>
            <p:ph type="title"/>
          </p:nvPr>
        </p:nvSpPr>
        <p:spPr>
          <a:xfrm>
            <a:off x="180753" y="641025"/>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- 1st</a:t>
            </a:r>
            <a:endParaRPr>
              <a:solidFill>
                <a:srgbClr val="000000"/>
              </a:solidFill>
            </a:endParaRPr>
          </a:p>
          <a:p>
            <a:pPr indent="0" lvl="0" marL="0" rtl="0" algn="l">
              <a:spcBef>
                <a:spcPts val="0"/>
              </a:spcBef>
              <a:spcAft>
                <a:spcPts val="0"/>
              </a:spcAft>
              <a:buNone/>
            </a:pPr>
            <a:r>
              <a:t/>
            </a:r>
            <a:endParaRPr b="1" sz="85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71" name="Google Shape;271;p41"/>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1.3 The student will examine important events and historical figures in the nation’s past. </a:t>
            </a:r>
            <a:endParaRPr b="1" sz="850">
              <a:solidFill>
                <a:srgbClr val="000000"/>
              </a:solidFill>
              <a:latin typeface="Arial"/>
              <a:ea typeface="Arial"/>
              <a:cs typeface="Arial"/>
              <a:sym typeface="Arial"/>
            </a:endParaRPr>
          </a:p>
          <a:p>
            <a:pPr indent="0" lvl="0" marL="0" rtl="0" algn="l">
              <a:spcBef>
                <a:spcPts val="0"/>
              </a:spcBef>
              <a:spcAft>
                <a:spcPts val="0"/>
              </a:spcAft>
              <a:buNone/>
            </a:pPr>
            <a:r>
              <a:t/>
            </a:r>
            <a:endParaRPr b="1"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1.3.3 </a:t>
            </a:r>
            <a:r>
              <a:rPr lang="en" sz="850">
                <a:solidFill>
                  <a:srgbClr val="000000"/>
                </a:solidFill>
                <a:latin typeface="Arial"/>
                <a:ea typeface="Arial"/>
                <a:cs typeface="Arial"/>
                <a:sym typeface="Arial"/>
              </a:rPr>
              <a:t>Read and construct basic timelines to understand the chronology of events in history.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1.3.4 </a:t>
            </a:r>
            <a:r>
              <a:rPr lang="en" sz="850">
                <a:solidFill>
                  <a:srgbClr val="000000"/>
                </a:solidFill>
                <a:latin typeface="Arial"/>
                <a:ea typeface="Arial"/>
                <a:cs typeface="Arial"/>
                <a:sym typeface="Arial"/>
              </a:rPr>
              <a:t>Identify primary sources and how they help us to learn about the past. </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b="1" sz="850">
              <a:solidFill>
                <a:srgbClr val="000000"/>
              </a:solidFill>
              <a:latin typeface="Arial"/>
              <a:ea typeface="Arial"/>
              <a:cs typeface="Arial"/>
              <a:sym typeface="Arial"/>
            </a:endParaRPr>
          </a:p>
          <a:p>
            <a:pPr indent="0" lvl="0" marL="0" rtl="0" algn="l">
              <a:spcBef>
                <a:spcPts val="0"/>
              </a:spcBef>
              <a:spcAft>
                <a:spcPts val="0"/>
              </a:spcAft>
              <a:buNone/>
            </a:pPr>
            <a:r>
              <a:t/>
            </a:r>
            <a:endParaRPr b="1" sz="85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272" name="Google Shape;272;p41"/>
          <p:cNvSpPr txBox="1"/>
          <p:nvPr/>
        </p:nvSpPr>
        <p:spPr>
          <a:xfrm>
            <a:off x="4443975" y="877825"/>
            <a:ext cx="3209400" cy="31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See this document for activities: </a:t>
            </a:r>
            <a:r>
              <a:rPr lang="en" u="sng">
                <a:solidFill>
                  <a:schemeClr val="hlink"/>
                </a:solidFill>
                <a:latin typeface="Roboto"/>
                <a:ea typeface="Roboto"/>
                <a:cs typeface="Roboto"/>
                <a:sym typeface="Roboto"/>
                <a:hlinkClick r:id="rId3"/>
              </a:rPr>
              <a:t>Primary Sources</a:t>
            </a:r>
            <a:endParaRPr>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226078" y="119875"/>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82" name="Google Shape;82;p15"/>
          <p:cNvSpPr txBox="1"/>
          <p:nvPr>
            <p:ph idx="1" type="body"/>
          </p:nvPr>
        </p:nvSpPr>
        <p:spPr>
          <a:xfrm>
            <a:off x="226075" y="1171325"/>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000000"/>
                </a:solidFill>
                <a:latin typeface="Arial"/>
                <a:ea typeface="Arial"/>
                <a:cs typeface="Arial"/>
                <a:sym typeface="Arial"/>
              </a:rPr>
              <a:t>Sand Springs Cultural and Historical Museum Archives</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0"/>
              </a:spcAft>
              <a:buNone/>
            </a:pPr>
            <a:r>
              <a:rPr i="1" lang="en">
                <a:solidFill>
                  <a:srgbClr val="000000"/>
                </a:solidFill>
                <a:latin typeface="Arial"/>
                <a:ea typeface="Arial"/>
                <a:cs typeface="Arial"/>
                <a:sym typeface="Arial"/>
              </a:rPr>
              <a:t>Connie Fisher, Hometown Storyteller and museum docent</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0"/>
              </a:spcAft>
              <a:buNone/>
            </a:pPr>
            <a:r>
              <a:rPr i="1" lang="en">
                <a:solidFill>
                  <a:srgbClr val="000000"/>
                </a:solidFill>
                <a:latin typeface="Arial"/>
                <a:ea typeface="Arial"/>
                <a:cs typeface="Arial"/>
                <a:sym typeface="Arial"/>
              </a:rPr>
              <a:t>Ruth Ellen Henry, Hometown Storyteller and museum docent</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0"/>
              </a:spcAft>
              <a:buNone/>
            </a:pPr>
            <a:r>
              <a:rPr i="1" lang="en">
                <a:solidFill>
                  <a:srgbClr val="000000"/>
                </a:solidFill>
                <a:latin typeface="Arial"/>
                <a:ea typeface="Arial"/>
                <a:cs typeface="Arial"/>
                <a:sym typeface="Arial"/>
              </a:rPr>
              <a:t>Alleene Bishop, Hometown Storyteller and museum docent </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0"/>
              </a:spcAft>
              <a:buNone/>
            </a:pPr>
            <a:r>
              <a:rPr i="1" lang="en">
                <a:solidFill>
                  <a:srgbClr val="000000"/>
                </a:solidFill>
                <a:latin typeface="Arial"/>
                <a:ea typeface="Arial"/>
                <a:cs typeface="Arial"/>
                <a:sym typeface="Arial"/>
              </a:rPr>
              <a:t>Special Thanks to the Sand Springs Museum Staff and the Museum Association Board Education Committee for their encouragement and assistance with this project.</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0"/>
              </a:spcAft>
              <a:buNone/>
            </a:pPr>
            <a:r>
              <a:t/>
            </a:r>
            <a:endParaRPr i="1">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83" name="Google Shape;83;p15"/>
          <p:cNvSpPr txBox="1"/>
          <p:nvPr/>
        </p:nvSpPr>
        <p:spPr>
          <a:xfrm>
            <a:off x="3640525" y="475800"/>
            <a:ext cx="4724400" cy="419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 </a:t>
            </a:r>
            <a:endParaRPr sz="1200" u="sng">
              <a:solidFill>
                <a:srgbClr val="800080"/>
              </a:solidFill>
            </a:endParaRPr>
          </a:p>
          <a:p>
            <a:pPr indent="0" lvl="0" marL="0" rtl="0" algn="l">
              <a:lnSpc>
                <a:spcPct val="115000"/>
              </a:lnSpc>
              <a:spcBef>
                <a:spcPts val="0"/>
              </a:spcBef>
              <a:spcAft>
                <a:spcPts val="0"/>
              </a:spcAft>
              <a:buNone/>
            </a:pPr>
            <a:r>
              <a:rPr lang="en" sz="1200"/>
              <a:t>Clark, Opal Bennefield. </a:t>
            </a:r>
            <a:r>
              <a:rPr i="1" lang="en" sz="1200"/>
              <a:t>A Fool’s Enterprise:  The Life of Charles Page, Dexter Publishing Company, 1989. </a:t>
            </a:r>
            <a:endParaRPr i="1" sz="1200"/>
          </a:p>
          <a:p>
            <a:pPr indent="0" lvl="0" marL="0" rtl="0" algn="l">
              <a:lnSpc>
                <a:spcPct val="115000"/>
              </a:lnSpc>
              <a:spcBef>
                <a:spcPts val="0"/>
              </a:spcBef>
              <a:spcAft>
                <a:spcPts val="0"/>
              </a:spcAft>
              <a:buNone/>
            </a:pPr>
            <a:r>
              <a:rPr i="1" lang="en" sz="1200"/>
              <a:t> </a:t>
            </a:r>
            <a:endParaRPr i="1" sz="1200"/>
          </a:p>
          <a:p>
            <a:pPr indent="0" lvl="0" marL="0" rtl="0" algn="l">
              <a:lnSpc>
                <a:spcPct val="115000"/>
              </a:lnSpc>
              <a:spcBef>
                <a:spcPts val="0"/>
              </a:spcBef>
              <a:spcAft>
                <a:spcPts val="0"/>
              </a:spcAft>
              <a:buNone/>
            </a:pPr>
            <a:r>
              <a:rPr lang="en" sz="1200"/>
              <a:t>Landis, Jamye K.</a:t>
            </a:r>
            <a:r>
              <a:rPr i="1" lang="en" sz="1200"/>
              <a:t> Images of America:  Sand Springs, Oklahoma. Arcadia Publishing, South Carolina.  Copyright, 1999.</a:t>
            </a:r>
            <a:endParaRPr i="1" sz="1200"/>
          </a:p>
          <a:p>
            <a:pPr indent="0" lvl="0" marL="0" rtl="0" algn="l">
              <a:lnSpc>
                <a:spcPct val="115000"/>
              </a:lnSpc>
              <a:spcBef>
                <a:spcPts val="0"/>
              </a:spcBef>
              <a:spcAft>
                <a:spcPts val="0"/>
              </a:spcAft>
              <a:buNone/>
            </a:pPr>
            <a:r>
              <a:t/>
            </a:r>
            <a:endParaRPr i="1" sz="1200"/>
          </a:p>
          <a:p>
            <a:pPr indent="0" lvl="0" marL="0" rtl="0" algn="l">
              <a:lnSpc>
                <a:spcPct val="115000"/>
              </a:lnSpc>
              <a:spcBef>
                <a:spcPts val="0"/>
              </a:spcBef>
              <a:spcAft>
                <a:spcPts val="0"/>
              </a:spcAft>
              <a:buNone/>
            </a:pPr>
            <a:r>
              <a:rPr lang="en" sz="1200" u="sng">
                <a:hlinkClick r:id="rId3"/>
              </a:rPr>
              <a:t>https://www.okhistory.org/publications/enc/entry.php?entry=PA003</a:t>
            </a:r>
            <a:endParaRPr sz="1200"/>
          </a:p>
          <a:p>
            <a:pPr indent="0" lvl="0" marL="0" rtl="0" algn="l">
              <a:lnSpc>
                <a:spcPct val="115000"/>
              </a:lnSpc>
              <a:spcBef>
                <a:spcPts val="0"/>
              </a:spcBef>
              <a:spcAft>
                <a:spcPts val="0"/>
              </a:spcAft>
              <a:buNone/>
            </a:pPr>
            <a:r>
              <a:rPr lang="en" sz="1200"/>
              <a:t> </a:t>
            </a:r>
            <a:endParaRPr sz="1200"/>
          </a:p>
          <a:p>
            <a:pPr indent="0" lvl="0" marL="0" rtl="0" algn="l">
              <a:lnSpc>
                <a:spcPct val="115000"/>
              </a:lnSpc>
              <a:spcBef>
                <a:spcPts val="0"/>
              </a:spcBef>
              <a:spcAft>
                <a:spcPts val="0"/>
              </a:spcAft>
              <a:buNone/>
            </a:pPr>
            <a:r>
              <a:rPr lang="en" sz="1200" u="sng">
                <a:hlinkClick r:id="rId4"/>
              </a:rPr>
              <a:t>https://www.tulsahistory.org/halloffame/charles-page/</a:t>
            </a:r>
            <a:endParaRPr i="1" sz="1200"/>
          </a:p>
          <a:p>
            <a:pPr indent="0" lvl="0" marL="0" rtl="0" algn="l">
              <a:lnSpc>
                <a:spcPct val="115000"/>
              </a:lnSpc>
              <a:spcBef>
                <a:spcPts val="0"/>
              </a:spcBef>
              <a:spcAft>
                <a:spcPts val="0"/>
              </a:spcAft>
              <a:buNone/>
            </a:pPr>
            <a:r>
              <a:rPr i="1" lang="en" sz="1200" u="sng">
                <a:hlinkClick r:id="rId5"/>
              </a:rPr>
              <a:t>https://timesmachine.nytimes.com/timesmachine/1915/09/12/104233776.pdf</a:t>
            </a:r>
            <a:endParaRPr i="1" sz="1200"/>
          </a:p>
          <a:p>
            <a:pPr indent="0" lvl="0" marL="0" rtl="0" algn="l">
              <a:lnSpc>
                <a:spcPct val="115000"/>
              </a:lnSpc>
              <a:spcBef>
                <a:spcPts val="0"/>
              </a:spcBef>
              <a:spcAft>
                <a:spcPts val="0"/>
              </a:spcAft>
              <a:buNone/>
            </a:pPr>
            <a:r>
              <a:t/>
            </a:r>
            <a:endParaRPr i="1" sz="1200"/>
          </a:p>
          <a:p>
            <a:pPr indent="0" lvl="0" marL="0" rtl="0" algn="l">
              <a:lnSpc>
                <a:spcPct val="115000"/>
              </a:lnSpc>
              <a:spcBef>
                <a:spcPts val="0"/>
              </a:spcBef>
              <a:spcAft>
                <a:spcPts val="0"/>
              </a:spcAft>
              <a:buNone/>
            </a:pPr>
            <a:r>
              <a:rPr i="1" lang="en" sz="1200" u="sng">
                <a:hlinkClick r:id="rId6"/>
              </a:rPr>
              <a:t>https://tulsaworld.com/archive/only-in-oklahoma-sand-springs-founder-helped-others/article_05542add-751a-52ef-b2cc-65f39f32de6b.html</a:t>
            </a:r>
            <a:endParaRPr i="1" sz="1200"/>
          </a:p>
          <a:p>
            <a:pPr indent="0" lvl="0" marL="0" rtl="0" algn="l">
              <a:lnSpc>
                <a:spcPct val="115000"/>
              </a:lnSpc>
              <a:spcBef>
                <a:spcPts val="0"/>
              </a:spcBef>
              <a:spcAft>
                <a:spcPts val="0"/>
              </a:spcAft>
              <a:buNone/>
            </a:pPr>
            <a:r>
              <a:t/>
            </a:r>
            <a:endParaRPr i="1" sz="1200"/>
          </a:p>
          <a:p>
            <a:pPr indent="0" lvl="0" marL="0" rtl="0" algn="l">
              <a:lnSpc>
                <a:spcPct val="115000"/>
              </a:lnSpc>
              <a:spcBef>
                <a:spcPts val="0"/>
              </a:spcBef>
              <a:spcAft>
                <a:spcPts val="0"/>
              </a:spcAft>
              <a:buNone/>
            </a:pPr>
            <a:r>
              <a:rPr i="1" lang="en" sz="1200" u="sng">
                <a:hlinkClick r:id="rId7"/>
              </a:rPr>
              <a:t>http://www.voicesofoklahoma.com/wp-content/uploads/2016/06/Page-Transcript.pdf</a:t>
            </a:r>
            <a:endParaRPr i="1" sz="1200"/>
          </a:p>
          <a:p>
            <a:pPr indent="0" lvl="0" marL="0" rtl="0" algn="l">
              <a:lnSpc>
                <a:spcPct val="115000"/>
              </a:lnSpc>
              <a:spcBef>
                <a:spcPts val="0"/>
              </a:spcBef>
              <a:spcAft>
                <a:spcPts val="0"/>
              </a:spcAft>
              <a:buNone/>
            </a:pPr>
            <a:r>
              <a:t/>
            </a:r>
            <a:endParaRPr i="1" sz="1200"/>
          </a:p>
          <a:p>
            <a:pPr indent="0" lvl="0" marL="0" rtl="0" algn="l">
              <a:lnSpc>
                <a:spcPct val="115000"/>
              </a:lnSpc>
              <a:spcBef>
                <a:spcPts val="0"/>
              </a:spcBef>
              <a:spcAft>
                <a:spcPts val="0"/>
              </a:spcAft>
              <a:buNone/>
            </a:pPr>
            <a:r>
              <a:rPr i="1" lang="en" sz="1200" u="sng">
                <a:hlinkClick r:id="rId8"/>
              </a:rPr>
              <a:t>https://sandspringsok.org/483/Historic-Tour-4-Sand-Springs-Home</a:t>
            </a:r>
            <a:endParaRPr i="1" sz="1200"/>
          </a:p>
          <a:p>
            <a:pPr indent="0" lvl="0" marL="0" rtl="0" algn="l">
              <a:lnSpc>
                <a:spcPct val="115000"/>
              </a:lnSpc>
              <a:spcBef>
                <a:spcPts val="0"/>
              </a:spcBef>
              <a:spcAft>
                <a:spcPts val="0"/>
              </a:spcAft>
              <a:buNone/>
            </a:pPr>
            <a:r>
              <a:t/>
            </a:r>
            <a:endParaRPr i="1"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2"/>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- 2nd</a:t>
            </a:r>
            <a:endParaRPr/>
          </a:p>
        </p:txBody>
      </p:sp>
      <p:sp>
        <p:nvSpPr>
          <p:cNvPr id="278" name="Google Shape;278;p42"/>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2.3.3 </a:t>
            </a:r>
            <a:r>
              <a:rPr lang="en" sz="850">
                <a:solidFill>
                  <a:srgbClr val="000000"/>
                </a:solidFill>
                <a:latin typeface="Arial"/>
                <a:ea typeface="Arial"/>
                <a:cs typeface="Arial"/>
                <a:sym typeface="Arial"/>
              </a:rPr>
              <a:t>Compare different accounts of the same historical event using primary and secondary sources.</a:t>
            </a:r>
            <a:endParaRPr/>
          </a:p>
        </p:txBody>
      </p:sp>
      <p:sp>
        <p:nvSpPr>
          <p:cNvPr id="279" name="Google Shape;279;p42"/>
          <p:cNvSpPr txBox="1"/>
          <p:nvPr/>
        </p:nvSpPr>
        <p:spPr>
          <a:xfrm>
            <a:off x="4677150" y="7406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See this document for activities:  </a:t>
            </a:r>
            <a:r>
              <a:rPr lang="en" u="sng">
                <a:solidFill>
                  <a:schemeClr val="accent5"/>
                </a:solidFill>
                <a:latin typeface="Roboto"/>
                <a:ea typeface="Roboto"/>
                <a:cs typeface="Roboto"/>
                <a:sym typeface="Roboto"/>
                <a:hlinkClick r:id="rId3">
                  <a:extLst>
                    <a:ext uri="{A12FA001-AC4F-418D-AE19-62706E023703}">
                      <ahyp:hlinkClr val="tx"/>
                    </a:ext>
                  </a:extLst>
                </a:hlinkClick>
              </a:rPr>
              <a:t>Primary Sources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3"/>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- 3rd</a:t>
            </a:r>
            <a:endParaRPr>
              <a:solidFill>
                <a:srgbClr val="000000"/>
              </a:solidFill>
            </a:endParaRPr>
          </a:p>
        </p:txBody>
      </p:sp>
      <p:sp>
        <p:nvSpPr>
          <p:cNvPr id="285" name="Google Shape;285;p43"/>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3.4 </a:t>
            </a:r>
            <a:r>
              <a:rPr lang="en" sz="850">
                <a:solidFill>
                  <a:srgbClr val="000000"/>
                </a:solidFill>
                <a:latin typeface="Arial"/>
                <a:ea typeface="Arial"/>
                <a:cs typeface="Arial"/>
                <a:sym typeface="Arial"/>
              </a:rPr>
              <a:t>The student will identify and describe basic economic activities creating prosperity in the state of Oklahoma. </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sz="85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286" name="Google Shape;286;p43"/>
          <p:cNvSpPr txBox="1"/>
          <p:nvPr/>
        </p:nvSpPr>
        <p:spPr>
          <a:xfrm>
            <a:off x="4800600" y="9052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See the Virtual Trunk Show Link:  </a:t>
            </a:r>
            <a:r>
              <a:rPr lang="en" u="sng">
                <a:solidFill>
                  <a:schemeClr val="hlink"/>
                </a:solidFill>
                <a:hlinkClick r:id="rId3"/>
              </a:rPr>
              <a:t>Early Sand Springs Industry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Discuss the kinds of businesses that helped to bring economic prosperity to Sand Springs in the early part of the 20th century.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4"/>
          <p:cNvSpPr txBox="1"/>
          <p:nvPr>
            <p:ph idx="1" type="subTitle"/>
          </p:nvPr>
        </p:nvSpPr>
        <p:spPr>
          <a:xfrm>
            <a:off x="265500" y="724226"/>
            <a:ext cx="4045200" cy="3695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000000"/>
                </a:solidFill>
                <a:latin typeface="Arial"/>
                <a:ea typeface="Arial"/>
                <a:cs typeface="Arial"/>
                <a:sym typeface="Arial"/>
              </a:rPr>
              <a:t>Day 3 - The Children’s Home</a:t>
            </a:r>
            <a:endParaRPr b="1"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Mr. Page had an office in the town now called Sand Springs.  He worked at an oak desk.  People came to see him all the time.  Some needed help.  Others just wanted to talk to the man who had built a town so he could take of children.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But Charles Page didn’t just build a children’s home.  He remembered the promise he had made to his mother when his father died.  He took care of her all her life.  He also helped take care of other mothers who needed help, too.  In addition to the children’s home, he built small rent free homes for women with children. He also made sure they received milk and other items to make sure they could feed their children.  Sometimes, he helped them find jobs as well.</a:t>
            </a:r>
            <a:endParaRPr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pic>
        <p:nvPicPr>
          <p:cNvPr id="292" name="Google Shape;292;p44"/>
          <p:cNvPicPr preferRelativeResize="0"/>
          <p:nvPr/>
        </p:nvPicPr>
        <p:blipFill>
          <a:blip r:embed="rId3">
            <a:alphaModFix/>
          </a:blip>
          <a:stretch>
            <a:fillRect/>
          </a:stretch>
        </p:blipFill>
        <p:spPr>
          <a:xfrm>
            <a:off x="5050575" y="724225"/>
            <a:ext cx="3638550" cy="2828925"/>
          </a:xfrm>
          <a:prstGeom prst="rect">
            <a:avLst/>
          </a:prstGeom>
          <a:noFill/>
          <a:ln>
            <a:noFill/>
          </a:ln>
        </p:spPr>
      </p:pic>
      <p:sp>
        <p:nvSpPr>
          <p:cNvPr id="293" name="Google Shape;293;p44"/>
          <p:cNvSpPr txBox="1"/>
          <p:nvPr/>
        </p:nvSpPr>
        <p:spPr>
          <a:xfrm>
            <a:off x="5082850" y="3831275"/>
            <a:ext cx="3652500" cy="4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Mr. Page’s oak desk on display at the Sand Springs Cultural and Historical Museum</a:t>
            </a:r>
            <a:endParaRPr>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5"/>
          <p:cNvSpPr txBox="1"/>
          <p:nvPr>
            <p:ph idx="1" type="subTitle"/>
          </p:nvPr>
        </p:nvSpPr>
        <p:spPr>
          <a:xfrm>
            <a:off x="265500" y="625802"/>
            <a:ext cx="4045200" cy="4099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A big house was built on the hill in Sand Springs.  It was a home to more than 50 children.  The Sand Springs Children’s Home did more than just feed kids and give them a place to live.  It also helped them have fun!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b="1" i="1"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Every Sunday night, Mr. and Mrs. Page went to the children’s home to see “his kids.”  They often invited guests to come with them to see the place where many children were happily living.  There was a playroom, a school room, and a library.  The kids could work at jobs around the home to make money of their own.</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Christmas was a very special time at the Children’s Home.  Every child was asked what they wanted for Christmas and received at least one gift that they wanted.  There was always a big Christmas party.  “Daddy Page” was there along with his wife, Lucile and their daughter, Mary. </a:t>
            </a:r>
            <a:r>
              <a:rPr lang="en" sz="1200">
                <a:solidFill>
                  <a:srgbClr val="000000"/>
                </a:solidFill>
                <a:latin typeface="Arial"/>
                <a:ea typeface="Arial"/>
                <a:cs typeface="Arial"/>
                <a:sym typeface="Arial"/>
              </a:rPr>
              <a:t>Santa always came to visit and everyone had a great time!</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pic>
        <p:nvPicPr>
          <p:cNvPr id="299" name="Google Shape;299;p45"/>
          <p:cNvPicPr preferRelativeResize="0"/>
          <p:nvPr/>
        </p:nvPicPr>
        <p:blipFill>
          <a:blip r:embed="rId3">
            <a:alphaModFix/>
          </a:blip>
          <a:stretch>
            <a:fillRect/>
          </a:stretch>
        </p:blipFill>
        <p:spPr>
          <a:xfrm rot="5400000">
            <a:off x="5026975" y="295575"/>
            <a:ext cx="3119800" cy="4552350"/>
          </a:xfrm>
          <a:prstGeom prst="rect">
            <a:avLst/>
          </a:prstGeom>
          <a:noFill/>
          <a:ln>
            <a:noFill/>
          </a:ln>
        </p:spPr>
      </p:pic>
      <p:sp>
        <p:nvSpPr>
          <p:cNvPr id="300" name="Google Shape;300;p45"/>
          <p:cNvSpPr txBox="1"/>
          <p:nvPr/>
        </p:nvSpPr>
        <p:spPr>
          <a:xfrm>
            <a:off x="5158500" y="4127075"/>
            <a:ext cx="3442800" cy="3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Mr. Page provided many extra fun activities for kids living at the Children’s Home.</a:t>
            </a:r>
            <a:endParaRPr>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6"/>
          <p:cNvSpPr txBox="1"/>
          <p:nvPr>
            <p:ph idx="1" type="subTitle"/>
          </p:nvPr>
        </p:nvSpPr>
        <p:spPr>
          <a:xfrm>
            <a:off x="431700" y="431700"/>
            <a:ext cx="3879000" cy="4341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Food for the party in those days might be a little different than the food that we have on our tables today.  Instead of turkey or ham, the children might have had bear meat with chestnut dressing, opossum with yams, buffalo hash, duck, or elk with brown gravy.</a:t>
            </a:r>
            <a:r>
              <a:rPr baseline="30000" lang="en" sz="1200">
                <a:solidFill>
                  <a:srgbClr val="000000"/>
                </a:solidFill>
                <a:latin typeface="Arial"/>
                <a:ea typeface="Arial"/>
                <a:cs typeface="Arial"/>
                <a:sym typeface="Arial"/>
              </a:rPr>
              <a:t>2  See Speaker Notes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Kids at the home had lots of opportunities to play sports, go on trips, and do things for fun.  Mr. Page even built an amusement park and a zoo for “his kids” and all of the people in Sand Springs to enjoy!</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Boys were taught how to carve from a master woodcarver:  Nathan Edward Galloway.</a:t>
            </a:r>
            <a:r>
              <a:rPr baseline="30000" lang="en" sz="1200">
                <a:solidFill>
                  <a:srgbClr val="000000"/>
                </a:solidFill>
                <a:latin typeface="Arial"/>
                <a:ea typeface="Arial"/>
                <a:cs typeface="Arial"/>
                <a:sym typeface="Arial"/>
              </a:rPr>
              <a:t>3 </a:t>
            </a:r>
            <a:r>
              <a:rPr lang="en" sz="1200">
                <a:solidFill>
                  <a:srgbClr val="000000"/>
                </a:solidFill>
                <a:latin typeface="Arial"/>
                <a:ea typeface="Arial"/>
                <a:cs typeface="Arial"/>
                <a:sym typeface="Arial"/>
              </a:rPr>
              <a:t>His woodcarving was known worldwide.  There is a piece of his work on display at the Sand Springs Cultural and Historical Museum.  His totem pole carving is on display at Totem Pole Park in Foyil, Oklahoma. He also made fiddles and sold them.</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pic>
        <p:nvPicPr>
          <p:cNvPr id="306" name="Google Shape;306;p46"/>
          <p:cNvPicPr preferRelativeResize="0"/>
          <p:nvPr/>
        </p:nvPicPr>
        <p:blipFill rotWithShape="1">
          <a:blip r:embed="rId3">
            <a:alphaModFix/>
          </a:blip>
          <a:srcRect b="13704" l="1588" r="25215" t="3135"/>
          <a:stretch/>
        </p:blipFill>
        <p:spPr>
          <a:xfrm>
            <a:off x="5116100" y="262275"/>
            <a:ext cx="3287776" cy="4220325"/>
          </a:xfrm>
          <a:prstGeom prst="rect">
            <a:avLst/>
          </a:prstGeom>
          <a:noFill/>
          <a:ln>
            <a:noFill/>
          </a:ln>
        </p:spPr>
      </p:pic>
      <p:sp>
        <p:nvSpPr>
          <p:cNvPr id="307" name="Google Shape;307;p46"/>
          <p:cNvSpPr txBox="1"/>
          <p:nvPr/>
        </p:nvSpPr>
        <p:spPr>
          <a:xfrm>
            <a:off x="5116088" y="4546450"/>
            <a:ext cx="36957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A Galloway wood-carved framed mirror</a:t>
            </a:r>
            <a:endParaRPr>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7"/>
          <p:cNvSpPr txBox="1"/>
          <p:nvPr>
            <p:ph idx="1" type="subTitle"/>
          </p:nvPr>
        </p:nvSpPr>
        <p:spPr>
          <a:xfrm>
            <a:off x="444050" y="460200"/>
            <a:ext cx="3651000" cy="3959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Today the children’s home is still supported by a group known as the Sand Springs Home Trust.  They manage the money from Mr. Page’s businesses and use it still to take care of mothers  and children, just like Mr. Page did long ago.</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Charles Page’s dream made a special place in Oklahoma with a story that reminds us to “Think Right.”  To Mr. Page, an important way to “think right” was to do things to help people and do good things in his community.  Do you think that Mr. Page was right?</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pic>
        <p:nvPicPr>
          <p:cNvPr id="313" name="Google Shape;313;p47"/>
          <p:cNvPicPr preferRelativeResize="0"/>
          <p:nvPr/>
        </p:nvPicPr>
        <p:blipFill>
          <a:blip r:embed="rId3">
            <a:alphaModFix/>
          </a:blip>
          <a:stretch>
            <a:fillRect/>
          </a:stretch>
        </p:blipFill>
        <p:spPr>
          <a:xfrm>
            <a:off x="1420325" y="3146800"/>
            <a:ext cx="2247699" cy="1645725"/>
          </a:xfrm>
          <a:prstGeom prst="rect">
            <a:avLst/>
          </a:prstGeom>
          <a:noFill/>
          <a:ln cap="flat" cmpd="sng" w="9525">
            <a:solidFill>
              <a:srgbClr val="1155CC"/>
            </a:solidFill>
            <a:prstDash val="solid"/>
            <a:round/>
            <a:headEnd len="sm" w="sm" type="none"/>
            <a:tailEnd len="sm" w="sm" type="none"/>
          </a:ln>
        </p:spPr>
      </p:pic>
      <p:sp>
        <p:nvSpPr>
          <p:cNvPr id="314" name="Google Shape;314;p47"/>
          <p:cNvSpPr txBox="1"/>
          <p:nvPr/>
        </p:nvSpPr>
        <p:spPr>
          <a:xfrm>
            <a:off x="5346075" y="724225"/>
            <a:ext cx="3486600" cy="39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400">
                <a:latin typeface="Roboto"/>
                <a:ea typeface="Roboto"/>
                <a:cs typeface="Roboto"/>
                <a:sym typeface="Roboto"/>
              </a:rPr>
              <a:t>THINK</a:t>
            </a:r>
            <a:endParaRPr b="1" sz="7400">
              <a:latin typeface="Roboto"/>
              <a:ea typeface="Roboto"/>
              <a:cs typeface="Roboto"/>
              <a:sym typeface="Roboto"/>
            </a:endParaRPr>
          </a:p>
          <a:p>
            <a:pPr indent="0" lvl="0" marL="0" rtl="0" algn="l">
              <a:spcBef>
                <a:spcPts val="0"/>
              </a:spcBef>
              <a:spcAft>
                <a:spcPts val="0"/>
              </a:spcAft>
              <a:buNone/>
            </a:pPr>
            <a:r>
              <a:rPr b="1" lang="en" sz="7400">
                <a:latin typeface="Roboto"/>
                <a:ea typeface="Roboto"/>
                <a:cs typeface="Roboto"/>
                <a:sym typeface="Roboto"/>
              </a:rPr>
              <a:t>RIGHT</a:t>
            </a:r>
            <a:endParaRPr b="1" sz="7400">
              <a:latin typeface="Roboto"/>
              <a:ea typeface="Roboto"/>
              <a:cs typeface="Roboto"/>
              <a:sym typeface="Roboto"/>
            </a:endParaRPr>
          </a:p>
        </p:txBody>
      </p:sp>
      <p:sp>
        <p:nvSpPr>
          <p:cNvPr id="315" name="Google Shape;315;p47"/>
          <p:cNvSpPr txBox="1"/>
          <p:nvPr/>
        </p:nvSpPr>
        <p:spPr>
          <a:xfrm>
            <a:off x="2662375" y="3648025"/>
            <a:ext cx="102000" cy="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1C4587"/>
              </a:highlight>
              <a:latin typeface="Roboto"/>
              <a:ea typeface="Roboto"/>
              <a:cs typeface="Roboto"/>
              <a:sym typeface="Roboto"/>
            </a:endParaRPr>
          </a:p>
        </p:txBody>
      </p:sp>
      <p:sp>
        <p:nvSpPr>
          <p:cNvPr id="316" name="Google Shape;316;p47"/>
          <p:cNvSpPr/>
          <p:nvPr/>
        </p:nvSpPr>
        <p:spPr>
          <a:xfrm>
            <a:off x="2986850" y="3738625"/>
            <a:ext cx="102000" cy="90600"/>
          </a:xfrm>
          <a:prstGeom prst="star5">
            <a:avLst>
              <a:gd fmla="val 0" name="adj"/>
              <a:gd fmla="val 105146" name="hf"/>
              <a:gd fmla="val 110557" name="vf"/>
            </a:avLst>
          </a:prstGeom>
          <a:solidFill>
            <a:schemeClr val="lt2"/>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txBox="1"/>
          <p:nvPr>
            <p:ph idx="1" type="subTitle"/>
          </p:nvPr>
        </p:nvSpPr>
        <p:spPr>
          <a:xfrm>
            <a:off x="254175" y="724216"/>
            <a:ext cx="4045200" cy="3695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rgbClr val="000000"/>
                </a:solidFill>
              </a:rPr>
              <a:t>Day 3 - Discussion Questions</a:t>
            </a:r>
            <a:endParaRPr b="1" sz="1500">
              <a:solidFill>
                <a:srgbClr val="000000"/>
              </a:solidFil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What kinds of things did the children at The  Children’s Home get to do?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Who was Nathan Edward Galloway?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What did Mr. Galloway do at the children’s home? </a:t>
            </a:r>
            <a:endParaRPr sz="12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rPr lang="en" sz="1400">
                <a:solidFill>
                  <a:srgbClr val="000000"/>
                </a:solidFill>
                <a:latin typeface="Arial"/>
                <a:ea typeface="Arial"/>
                <a:cs typeface="Arial"/>
                <a:sym typeface="Arial"/>
              </a:rPr>
              <a:t>·</a:t>
            </a:r>
            <a:r>
              <a:rPr lang="en" sz="900">
                <a:solidFill>
                  <a:srgbClr val="000000"/>
                </a:solidFill>
                <a:latin typeface="Times New Roman"/>
                <a:ea typeface="Times New Roman"/>
                <a:cs typeface="Times New Roman"/>
                <a:sym typeface="Times New Roman"/>
              </a:rPr>
              <a:t>  	</a:t>
            </a:r>
            <a:endParaRPr sz="90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If you were building a town, what kinds of things would you want to have in your town that people would need?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What do you think about Mr. Page’s idea of building a town that helped others? </a:t>
            </a:r>
            <a:endParaRPr sz="12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rPr lang="en" sz="1000">
                <a:solidFill>
                  <a:srgbClr val="000000"/>
                </a:solidFill>
                <a:latin typeface="Arial"/>
                <a:ea typeface="Arial"/>
                <a:cs typeface="Arial"/>
                <a:sym typeface="Arial"/>
              </a:rPr>
              <a:t> </a:t>
            </a:r>
            <a:endParaRPr sz="1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800">
                <a:solidFill>
                  <a:srgbClr val="000000"/>
                </a:solidFill>
                <a:latin typeface="Arial"/>
                <a:ea typeface="Arial"/>
                <a:cs typeface="Arial"/>
                <a:sym typeface="Arial"/>
              </a:rPr>
              <a:t>Suggested Activities:  See Day 2 in the SSMU Standards-based Activities for PreK/K or 1, 2, or 3rd grade lessons.</a:t>
            </a:r>
            <a:endParaRPr/>
          </a:p>
        </p:txBody>
      </p:sp>
      <p:pic>
        <p:nvPicPr>
          <p:cNvPr id="322" name="Google Shape;322;p48"/>
          <p:cNvPicPr preferRelativeResize="0"/>
          <p:nvPr/>
        </p:nvPicPr>
        <p:blipFill>
          <a:blip r:embed="rId3">
            <a:alphaModFix/>
          </a:blip>
          <a:stretch>
            <a:fillRect/>
          </a:stretch>
        </p:blipFill>
        <p:spPr>
          <a:xfrm>
            <a:off x="5324125" y="163775"/>
            <a:ext cx="3180575" cy="4503924"/>
          </a:xfrm>
          <a:prstGeom prst="rect">
            <a:avLst/>
          </a:prstGeom>
          <a:noFill/>
          <a:ln>
            <a:noFill/>
          </a:ln>
        </p:spPr>
      </p:pic>
      <p:sp>
        <p:nvSpPr>
          <p:cNvPr id="323" name="Google Shape;323;p48"/>
          <p:cNvSpPr txBox="1"/>
          <p:nvPr/>
        </p:nvSpPr>
        <p:spPr>
          <a:xfrm>
            <a:off x="5782375" y="4667700"/>
            <a:ext cx="3592200" cy="21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Nathan Edward Galloway </a:t>
            </a:r>
            <a:endParaRPr>
              <a:latin typeface="Roboto"/>
              <a:ea typeface="Roboto"/>
              <a:cs typeface="Roboto"/>
              <a:sym typeface="Roboto"/>
            </a:endParaRPr>
          </a:p>
        </p:txBody>
      </p:sp>
      <p:sp>
        <p:nvSpPr>
          <p:cNvPr id="324" name="Google Shape;324;p48"/>
          <p:cNvSpPr txBox="1"/>
          <p:nvPr/>
        </p:nvSpPr>
        <p:spPr>
          <a:xfrm>
            <a:off x="254175" y="4316475"/>
            <a:ext cx="3790200" cy="13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Roboto"/>
                <a:ea typeface="Roboto"/>
                <a:cs typeface="Roboto"/>
                <a:sym typeface="Roboto"/>
                <a:hlinkClick r:id="rId4"/>
              </a:rPr>
              <a:t>https://www.nps.gov/nr/travel/route66/galloways_totem_pole_park_foyil.html</a:t>
            </a:r>
            <a:endParaRPr>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9"/>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3-2-1 - Grades Pre/K - 3 </a:t>
            </a:r>
            <a:endParaRPr/>
          </a:p>
          <a:p>
            <a:pPr indent="0" lvl="0" marL="0" rtl="0" algn="l">
              <a:spcBef>
                <a:spcPts val="0"/>
              </a:spcBef>
              <a:spcAft>
                <a:spcPts val="0"/>
              </a:spcAft>
              <a:buNone/>
            </a:pPr>
            <a:r>
              <a:rPr lang="en" sz="900" u="sng">
                <a:solidFill>
                  <a:schemeClr val="hlink"/>
                </a:solidFill>
                <a:latin typeface="Arial"/>
                <a:ea typeface="Arial"/>
                <a:cs typeface="Arial"/>
                <a:sym typeface="Arial"/>
                <a:hlinkClick r:id="rId3"/>
              </a:rPr>
              <a:t>www.oercommons.org/courseware/lesson/55505/student/297120</a:t>
            </a:r>
            <a:endParaRPr sz="9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30" name="Google Shape;330;p49"/>
          <p:cNvSpPr txBox="1"/>
          <p:nvPr>
            <p:ph idx="1" type="body"/>
          </p:nvPr>
        </p:nvSpPr>
        <p:spPr>
          <a:xfrm>
            <a:off x="471900" y="1943750"/>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Introduce the 3-2-1 method of considering what is read or heard.  </a:t>
            </a:r>
            <a:endParaRPr/>
          </a:p>
          <a:p>
            <a:pPr indent="0" lvl="0" marL="0" rtl="0" algn="l">
              <a:spcBef>
                <a:spcPts val="1600"/>
              </a:spcBef>
              <a:spcAft>
                <a:spcPts val="0"/>
              </a:spcAft>
              <a:buNone/>
            </a:pPr>
            <a:r>
              <a:rPr lang="en"/>
              <a:t>Think of three facts derived from the reading or telling.</a:t>
            </a:r>
            <a:endParaRPr/>
          </a:p>
          <a:p>
            <a:pPr indent="0" lvl="0" marL="0" rtl="0" algn="l">
              <a:spcBef>
                <a:spcPts val="1600"/>
              </a:spcBef>
              <a:spcAft>
                <a:spcPts val="0"/>
              </a:spcAft>
              <a:buNone/>
            </a:pPr>
            <a:r>
              <a:rPr lang="en"/>
              <a:t>Ask two questions about what was learned.</a:t>
            </a:r>
            <a:endParaRPr/>
          </a:p>
          <a:p>
            <a:pPr indent="0" lvl="0" marL="0" rtl="0" algn="l">
              <a:spcBef>
                <a:spcPts val="1600"/>
              </a:spcBef>
              <a:spcAft>
                <a:spcPts val="0"/>
              </a:spcAft>
              <a:buNone/>
            </a:pPr>
            <a:r>
              <a:rPr lang="en"/>
              <a:t>Give one important statement or fun fact to remember about what was learned.</a:t>
            </a:r>
            <a:endParaRPr/>
          </a:p>
          <a:p>
            <a:pPr indent="0" lvl="0" marL="0" rtl="0" algn="l">
              <a:spcBef>
                <a:spcPts val="1600"/>
              </a:spcBef>
              <a:spcAft>
                <a:spcPts val="1600"/>
              </a:spcAft>
              <a:buNone/>
            </a:pPr>
            <a:r>
              <a:rPr lang="en"/>
              <a:t>Older students can write facts, questions, and fun fact here:  </a:t>
            </a:r>
            <a:r>
              <a:rPr lang="en" sz="1500" u="sng">
                <a:solidFill>
                  <a:schemeClr val="hlink"/>
                </a:solidFill>
                <a:hlinkClick r:id="rId4"/>
              </a:rPr>
              <a:t>https://drive.google.com/file/d/1qmU4MaqUl9uTEwA28wVXN5JGy32sThc_/view?usp=sharing</a:t>
            </a:r>
            <a:endParaRPr sz="15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0"/>
          <p:cNvSpPr txBox="1"/>
          <p:nvPr>
            <p:ph idx="1" type="body"/>
          </p:nvPr>
        </p:nvSpPr>
        <p:spPr>
          <a:xfrm>
            <a:off x="249700" y="353000"/>
            <a:ext cx="2808000" cy="402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Arial"/>
                <a:ea typeface="Arial"/>
                <a:cs typeface="Arial"/>
                <a:sym typeface="Arial"/>
              </a:rPr>
              <a:t>Goodbye, Daddy Page - Day 4</a:t>
            </a:r>
            <a:endParaRPr b="1">
              <a:solidFill>
                <a:srgbClr val="000000"/>
              </a:solidFill>
              <a:latin typeface="Arial"/>
              <a:ea typeface="Arial"/>
              <a:cs typeface="Arial"/>
              <a:sym typeface="Arial"/>
            </a:endParaRPr>
          </a:p>
          <a:p>
            <a:pPr indent="0" lvl="0" marL="0" rtl="0" algn="l">
              <a:spcBef>
                <a:spcPts val="0"/>
              </a:spcBef>
              <a:spcAft>
                <a:spcPts val="0"/>
              </a:spcAft>
              <a:buNone/>
            </a:pPr>
            <a:r>
              <a:rPr i="1" lang="en">
                <a:solidFill>
                  <a:srgbClr val="000000"/>
                </a:solidFill>
                <a:latin typeface="Arial"/>
                <a:ea typeface="Arial"/>
                <a:cs typeface="Arial"/>
                <a:sym typeface="Arial"/>
              </a:rPr>
              <a:t> </a:t>
            </a:r>
            <a:endParaRPr i="1">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December 27, 1926 was a sad day for the town of Sand Springs.  Mr. Page, who started the town had died from pneumonia.  Everyone would miss this amazing man who did so much to help others.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Mrs. Page and their daughter, Mary were very sad, too.  But they wanted to do something to help people remember Charles Page.  Mrs. Page decided to build a library and have a statue created in his honor.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Because of the library she donated and other work she did to help others, Mrs. Page is well-remembered in Sand Springs, too.</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p>
        </p:txBody>
      </p:sp>
      <p:pic>
        <p:nvPicPr>
          <p:cNvPr id="336" name="Google Shape;336;p50"/>
          <p:cNvPicPr preferRelativeResize="0"/>
          <p:nvPr/>
        </p:nvPicPr>
        <p:blipFill>
          <a:blip r:embed="rId3">
            <a:alphaModFix/>
          </a:blip>
          <a:stretch>
            <a:fillRect/>
          </a:stretch>
        </p:blipFill>
        <p:spPr>
          <a:xfrm>
            <a:off x="4991200" y="353000"/>
            <a:ext cx="3029950" cy="4198975"/>
          </a:xfrm>
          <a:prstGeom prst="rect">
            <a:avLst/>
          </a:prstGeom>
          <a:noFill/>
          <a:ln>
            <a:noFill/>
          </a:ln>
        </p:spPr>
      </p:pic>
      <p:sp>
        <p:nvSpPr>
          <p:cNvPr id="337" name="Google Shape;337;p50"/>
          <p:cNvSpPr txBox="1"/>
          <p:nvPr/>
        </p:nvSpPr>
        <p:spPr>
          <a:xfrm>
            <a:off x="5664650" y="4629450"/>
            <a:ext cx="2945700" cy="3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Mrs. Lucile Page</a:t>
            </a:r>
            <a:endParaRPr b="1">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1"/>
          <p:cNvSpPr txBox="1"/>
          <p:nvPr>
            <p:ph idx="1" type="body"/>
          </p:nvPr>
        </p:nvSpPr>
        <p:spPr>
          <a:xfrm>
            <a:off x="214750" y="468850"/>
            <a:ext cx="2808000" cy="44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In 1929, the new library opened in Sand Springs.  It was made in the art deco style. The library gave children a place to go to check out books for many years.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Today the Charles Page Memorial Library that was built to honor Mr. Page isn’t a library.  It is now the Sand Springs Cultural and Historical Museum.  The museum is a place to visit and learn about the history of our town.  It is also a place to see special exhibits.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The museum has many artifacts that help us learn the story of Sand Springs and more about the life  of Charles Page.</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343" name="Google Shape;343;p51"/>
          <p:cNvPicPr preferRelativeResize="0"/>
          <p:nvPr/>
        </p:nvPicPr>
        <p:blipFill>
          <a:blip r:embed="rId3">
            <a:alphaModFix/>
          </a:blip>
          <a:stretch>
            <a:fillRect/>
          </a:stretch>
        </p:blipFill>
        <p:spPr>
          <a:xfrm>
            <a:off x="3843575" y="560250"/>
            <a:ext cx="4894525" cy="3257725"/>
          </a:xfrm>
          <a:prstGeom prst="rect">
            <a:avLst/>
          </a:prstGeom>
          <a:noFill/>
          <a:ln>
            <a:noFill/>
          </a:ln>
        </p:spPr>
      </p:pic>
      <p:sp>
        <p:nvSpPr>
          <p:cNvPr id="344" name="Google Shape;344;p51"/>
          <p:cNvSpPr txBox="1"/>
          <p:nvPr/>
        </p:nvSpPr>
        <p:spPr>
          <a:xfrm>
            <a:off x="4146525" y="3931450"/>
            <a:ext cx="48636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The Sand Springs Cultural and Historical Museum</a:t>
            </a:r>
            <a:endParaRPr b="1">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Background Information</a:t>
            </a:r>
            <a:endParaRPr/>
          </a:p>
        </p:txBody>
      </p:sp>
      <p:sp>
        <p:nvSpPr>
          <p:cNvPr id="89" name="Google Shape;89;p16"/>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rgbClr val="000000"/>
                </a:solidFill>
                <a:latin typeface="Arial"/>
                <a:ea typeface="Arial"/>
                <a:cs typeface="Arial"/>
                <a:sym typeface="Arial"/>
              </a:rPr>
              <a:t>OKH.5 The student will examine  Oklahoma’s political, social, cultural, and economic transformation during the early decades following statehood.</a:t>
            </a:r>
            <a:endParaRPr b="1" i="1">
              <a:solidFill>
                <a:srgbClr val="000000"/>
              </a:solidFill>
              <a:latin typeface="Arial"/>
              <a:ea typeface="Arial"/>
              <a:cs typeface="Arial"/>
              <a:sym typeface="Arial"/>
            </a:endParaRPr>
          </a:p>
          <a:p>
            <a:pPr indent="0" lvl="0" marL="0" rtl="0" algn="l">
              <a:spcBef>
                <a:spcPts val="0"/>
              </a:spcBef>
              <a:spcAft>
                <a:spcPts val="0"/>
              </a:spcAft>
              <a:buNone/>
            </a:pPr>
            <a:r>
              <a:rPr b="1" i="1" lang="en">
                <a:solidFill>
                  <a:srgbClr val="000000"/>
                </a:solidFill>
                <a:latin typeface="Arial"/>
                <a:ea typeface="Arial"/>
                <a:cs typeface="Arial"/>
                <a:sym typeface="Arial"/>
              </a:rPr>
              <a:t> </a:t>
            </a:r>
            <a:endParaRPr b="1" i="1">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90" name="Google Shape;90;p16"/>
          <p:cNvSpPr txBox="1"/>
          <p:nvPr/>
        </p:nvSpPr>
        <p:spPr>
          <a:xfrm>
            <a:off x="3648450" y="521200"/>
            <a:ext cx="5033700" cy="410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i="1" sz="1200"/>
          </a:p>
          <a:p>
            <a:pPr indent="0" lvl="0" marL="0" rtl="0" algn="l">
              <a:lnSpc>
                <a:spcPct val="115000"/>
              </a:lnSpc>
              <a:spcBef>
                <a:spcPts val="0"/>
              </a:spcBef>
              <a:spcAft>
                <a:spcPts val="0"/>
              </a:spcAft>
              <a:buNone/>
            </a:pPr>
            <a:r>
              <a:rPr lang="en" sz="1200"/>
              <a:t>Subject:  </a:t>
            </a:r>
            <a:r>
              <a:rPr i="1" lang="en" sz="1200"/>
              <a:t>Early Entrepreneur and Philanthropist:  Charles Page – The Founder of Sand Springs</a:t>
            </a:r>
            <a:endParaRPr i="1" sz="1200"/>
          </a:p>
          <a:p>
            <a:pPr indent="0" lvl="0" marL="0" rtl="0" algn="l">
              <a:lnSpc>
                <a:spcPct val="115000"/>
              </a:lnSpc>
              <a:spcBef>
                <a:spcPts val="0"/>
              </a:spcBef>
              <a:spcAft>
                <a:spcPts val="0"/>
              </a:spcAft>
              <a:buNone/>
            </a:pPr>
            <a:r>
              <a:rPr lang="en" sz="1200"/>
              <a:t> </a:t>
            </a:r>
            <a:endParaRPr sz="1200"/>
          </a:p>
          <a:p>
            <a:pPr indent="0" lvl="0" marL="0" rtl="0" algn="l">
              <a:lnSpc>
                <a:spcPct val="115000"/>
              </a:lnSpc>
              <a:spcBef>
                <a:spcPts val="0"/>
              </a:spcBef>
              <a:spcAft>
                <a:spcPts val="0"/>
              </a:spcAft>
              <a:buNone/>
            </a:pPr>
            <a:r>
              <a:rPr lang="en" sz="1200"/>
              <a:t>Background Information for Teachers:</a:t>
            </a:r>
            <a:endParaRPr sz="1200"/>
          </a:p>
          <a:p>
            <a:pPr indent="0" lvl="0" marL="0" rtl="0" algn="l">
              <a:lnSpc>
                <a:spcPct val="115000"/>
              </a:lnSpc>
              <a:spcBef>
                <a:spcPts val="0"/>
              </a:spcBef>
              <a:spcAft>
                <a:spcPts val="0"/>
              </a:spcAft>
              <a:buNone/>
            </a:pPr>
            <a:r>
              <a:rPr lang="en" sz="1200"/>
              <a:t> </a:t>
            </a:r>
            <a:endParaRPr sz="1200"/>
          </a:p>
          <a:p>
            <a:pPr indent="0" lvl="0" marL="0" rtl="0" algn="l">
              <a:lnSpc>
                <a:spcPct val="115000"/>
              </a:lnSpc>
              <a:spcBef>
                <a:spcPts val="0"/>
              </a:spcBef>
              <a:spcAft>
                <a:spcPts val="0"/>
              </a:spcAft>
              <a:buNone/>
            </a:pPr>
            <a:r>
              <a:rPr lang="en" sz="1200"/>
              <a:t>The decades following statehood were a time of great opportunity for some and great hardship for others.  One man found a way to turn his economic opportunities into a philanthropic creative venture that is a unique part of the Oklahoma story.  His name was Charles Page.  There are a variety of resources available to inspire Sand Springs students to learn about their hometown history not the least of which is the </a:t>
            </a:r>
            <a:r>
              <a:rPr i="1" lang="en" sz="1200"/>
              <a:t>Sand Springs Cultural and Historical Museum, located at 9 E. Broadway in Sand Springs.</a:t>
            </a:r>
            <a:r>
              <a:rPr lang="en" sz="1200"/>
              <a:t>  The art deco building, originally designed as a public library, was dedicated in 1929 and created as a tribute to Mr. Page by his wife, Lucile.  It now serves the community as a resource for art and historical exhibits as well as an affectionate repository of Charles Page’s legacy.</a:t>
            </a:r>
            <a:endParaRPr sz="1200"/>
          </a:p>
          <a:p>
            <a:pPr indent="0" lvl="0" marL="0" rtl="0" algn="l">
              <a:lnSpc>
                <a:spcPct val="115000"/>
              </a:lnSpc>
              <a:spcBef>
                <a:spcPts val="0"/>
              </a:spcBef>
              <a:spcAft>
                <a:spcPts val="0"/>
              </a:spcAft>
              <a:buNone/>
            </a:pPr>
            <a:r>
              <a:rPr lang="en" sz="1200"/>
              <a:t> </a:t>
            </a:r>
            <a:endParaRPr sz="1200"/>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2"/>
          <p:cNvSpPr txBox="1"/>
          <p:nvPr>
            <p:ph idx="1" type="body"/>
          </p:nvPr>
        </p:nvSpPr>
        <p:spPr>
          <a:xfrm>
            <a:off x="203425" y="604775"/>
            <a:ext cx="2808000" cy="408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Across from the museum in the town triangle is a bronze statue of Mr. Page.  Two children and a mother holding a baby are standing on either side of Mr. Page.  Mary Page unveiled this statue in 1930.  Today the people of Sand Springs go to the town triangle for activities, parades, festivals, and more.  The statue of Charles Page stands over the crowd as a reminder of our town’s founder.  Sand Springs wouldn’t be a town or have its own unique story without Mr. Page who worked so hard to make his dream of building a town come true.</a:t>
            </a:r>
            <a:endParaRPr b="1">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Built in the 1960’s, Charles Page High School was named after Mr. Page, our town founder.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350" name="Google Shape;350;p52"/>
          <p:cNvPicPr preferRelativeResize="0"/>
          <p:nvPr/>
        </p:nvPicPr>
        <p:blipFill rotWithShape="1">
          <a:blip r:embed="rId3">
            <a:alphaModFix/>
          </a:blip>
          <a:srcRect b="75437" l="30680" r="6296" t="0"/>
          <a:stretch/>
        </p:blipFill>
        <p:spPr>
          <a:xfrm rot="-158747">
            <a:off x="3059028" y="268532"/>
            <a:ext cx="5704215" cy="3141136"/>
          </a:xfrm>
          <a:prstGeom prst="rect">
            <a:avLst/>
          </a:prstGeom>
          <a:noFill/>
          <a:ln>
            <a:noFill/>
          </a:ln>
        </p:spPr>
      </p:pic>
      <p:sp>
        <p:nvSpPr>
          <p:cNvPr id="351" name="Google Shape;351;p52"/>
          <p:cNvSpPr txBox="1"/>
          <p:nvPr/>
        </p:nvSpPr>
        <p:spPr>
          <a:xfrm>
            <a:off x="4214500" y="3750000"/>
            <a:ext cx="4293900" cy="4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On the left is a statue of a woman holding a baby.  On the right are two children.</a:t>
            </a:r>
            <a:endParaRPr>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3"/>
          <p:cNvSpPr txBox="1"/>
          <p:nvPr>
            <p:ph idx="1" type="body"/>
          </p:nvPr>
        </p:nvSpPr>
        <p:spPr>
          <a:xfrm>
            <a:off x="237925" y="453175"/>
            <a:ext cx="2796300" cy="417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Mr. Page is remembered in Sand Springs and in Oklahoma history because he did something very unique.  He created a town that we know today as Sand Springs. He thought that starting businesses would bring money to the community that would allow people to live and work.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Mr. Page also believed that sharing and helping those who needed help was important. From the money he made on his businesses, he helped many mothers and children while he was alive.  Even today, Charles Page’s businesses are still making money and the money is still being used to help mothers and children.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357" name="Google Shape;357;p53"/>
          <p:cNvPicPr preferRelativeResize="0"/>
          <p:nvPr/>
        </p:nvPicPr>
        <p:blipFill>
          <a:blip r:embed="rId3">
            <a:alphaModFix/>
          </a:blip>
          <a:stretch>
            <a:fillRect/>
          </a:stretch>
        </p:blipFill>
        <p:spPr>
          <a:xfrm rot="5400000">
            <a:off x="4513576" y="-593699"/>
            <a:ext cx="3387450" cy="5481200"/>
          </a:xfrm>
          <a:prstGeom prst="rect">
            <a:avLst/>
          </a:prstGeom>
          <a:noFill/>
          <a:ln>
            <a:noFill/>
          </a:ln>
        </p:spPr>
      </p:pic>
      <p:sp>
        <p:nvSpPr>
          <p:cNvPr id="358" name="Google Shape;358;p53"/>
          <p:cNvSpPr txBox="1"/>
          <p:nvPr/>
        </p:nvSpPr>
        <p:spPr>
          <a:xfrm>
            <a:off x="3829300" y="3987900"/>
            <a:ext cx="4611000" cy="4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The Sand Springs Home Creamery and Dairy provided jobs for people who lived in Sand Springs.</a:t>
            </a:r>
            <a:endParaRPr b="1">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4"/>
          <p:cNvSpPr txBox="1"/>
          <p:nvPr>
            <p:ph idx="1" type="body"/>
          </p:nvPr>
        </p:nvSpPr>
        <p:spPr>
          <a:xfrm>
            <a:off x="237425" y="351700"/>
            <a:ext cx="2808000" cy="446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Charles Page’s dream made a special place in Oklahoma with a story that reminds us to “Think Right.”  To Mr. Page, to “think right” was to live right in ways that helped his neighbors and community.  Just like Mr. Page helped people in Sand Springs, we can help people in our community, too.</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u="sng">
                <a:solidFill>
                  <a:schemeClr val="hlink"/>
                </a:solidFill>
                <a:latin typeface="Arial"/>
                <a:ea typeface="Arial"/>
                <a:cs typeface="Arial"/>
                <a:sym typeface="Arial"/>
                <a:hlinkClick r:id="rId3"/>
              </a:rPr>
              <a:t>The Sand Springs Cultural and Historical Museum </a:t>
            </a:r>
            <a:r>
              <a:rPr lang="en">
                <a:solidFill>
                  <a:srgbClr val="000000"/>
                </a:solidFill>
                <a:latin typeface="Arial"/>
                <a:ea typeface="Arial"/>
                <a:cs typeface="Arial"/>
                <a:sym typeface="Arial"/>
              </a:rPr>
              <a:t>has many artifacts that tell the story of Charles Page and our town, Sand Springs, Oklahoma.  Artifacts are objects, documents, and other items that show and tell something about the people who lived and worked in Sand Springs.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Essential Question:  How can you be a part of the Sand Springs story today?</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364" name="Google Shape;364;p54"/>
          <p:cNvPicPr preferRelativeResize="0"/>
          <p:nvPr/>
        </p:nvPicPr>
        <p:blipFill>
          <a:blip r:embed="rId4">
            <a:alphaModFix/>
          </a:blip>
          <a:stretch>
            <a:fillRect/>
          </a:stretch>
        </p:blipFill>
        <p:spPr>
          <a:xfrm>
            <a:off x="4696625" y="328550"/>
            <a:ext cx="3415150" cy="4002700"/>
          </a:xfrm>
          <a:prstGeom prst="rect">
            <a:avLst/>
          </a:prstGeom>
          <a:noFill/>
          <a:ln>
            <a:noFill/>
          </a:ln>
        </p:spPr>
      </p:pic>
      <p:sp>
        <p:nvSpPr>
          <p:cNvPr id="365" name="Google Shape;365;p54"/>
          <p:cNvSpPr txBox="1"/>
          <p:nvPr/>
        </p:nvSpPr>
        <p:spPr>
          <a:xfrm>
            <a:off x="4761400" y="4266775"/>
            <a:ext cx="3285600" cy="36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t>Charles Page</a:t>
            </a:r>
            <a:endParaRPr b="1" sz="1800"/>
          </a:p>
          <a:p>
            <a:pPr indent="0" lvl="0" marL="0" rtl="0" algn="ctr">
              <a:lnSpc>
                <a:spcPct val="115000"/>
              </a:lnSpc>
              <a:spcBef>
                <a:spcPts val="900"/>
              </a:spcBef>
              <a:spcAft>
                <a:spcPts val="0"/>
              </a:spcAft>
              <a:buNone/>
            </a:pPr>
            <a:r>
              <a:rPr b="1" lang="en" sz="900"/>
              <a:t>Founder of Sand Springs</a:t>
            </a:r>
            <a:endParaRPr b="1" sz="900"/>
          </a:p>
          <a:p>
            <a:pPr indent="0" lvl="0" marL="0" rtl="0" algn="l">
              <a:spcBef>
                <a:spcPts val="900"/>
              </a:spcBef>
              <a:spcAft>
                <a:spcPts val="0"/>
              </a:spcAft>
              <a:buNone/>
            </a:pPr>
            <a:r>
              <a:t/>
            </a:r>
            <a:endParaRPr>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5"/>
          <p:cNvSpPr txBox="1"/>
          <p:nvPr>
            <p:ph idx="1" type="body"/>
          </p:nvPr>
        </p:nvSpPr>
        <p:spPr>
          <a:xfrm>
            <a:off x="271400" y="185575"/>
            <a:ext cx="2808000" cy="316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baseline="-25000" lang="en" sz="2600">
                <a:solidFill>
                  <a:srgbClr val="000000"/>
                </a:solidFill>
              </a:rPr>
              <a:t>Day 4 - Discussion Questions</a:t>
            </a:r>
            <a:endParaRPr b="1" baseline="-25000" sz="2600">
              <a:solidFill>
                <a:srgbClr val="000000"/>
              </a:solidFil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After Mr. Page died, what did Mrs. Page and her daughter decide to do?  </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Who is the man in statue on the triangle in Sand Springs?  </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Why do you think there are two children and a mother with a baby standing near him?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How did Charles Page help mothers and children?</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What is an artifact?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00"/>
                </a:solidFill>
                <a:latin typeface="Arial"/>
                <a:ea typeface="Arial"/>
                <a:cs typeface="Arial"/>
                <a:sym typeface="Arial"/>
              </a:rPr>
              <a:t>What can we do to help people in our community like Charles Page did? </a:t>
            </a:r>
            <a:endParaRPr>
              <a:solidFill>
                <a:srgbClr val="000000"/>
              </a:solidFill>
              <a:latin typeface="Arial"/>
              <a:ea typeface="Arial"/>
              <a:cs typeface="Arial"/>
              <a:sym typeface="Arial"/>
            </a:endParaRPr>
          </a:p>
          <a:p>
            <a:pPr indent="0" lvl="0" marL="457200" rtl="0" algn="l">
              <a:spcBef>
                <a:spcPts val="0"/>
              </a:spcBef>
              <a:spcAft>
                <a:spcPts val="0"/>
              </a:spcAft>
              <a:buNone/>
            </a:pPr>
            <a:r>
              <a:rPr lang="en" sz="800">
                <a:solidFill>
                  <a:srgbClr val="000000"/>
                </a:solidFill>
                <a:latin typeface="Arial"/>
                <a:ea typeface="Arial"/>
                <a:cs typeface="Arial"/>
                <a:sym typeface="Arial"/>
              </a:rPr>
              <a:t> </a:t>
            </a:r>
            <a:endParaRPr sz="800">
              <a:solidFill>
                <a:srgbClr val="000000"/>
              </a:solidFill>
              <a:latin typeface="Arial"/>
              <a:ea typeface="Arial"/>
              <a:cs typeface="Arial"/>
              <a:sym typeface="Arial"/>
            </a:endParaRPr>
          </a:p>
          <a:p>
            <a:pPr indent="0" lvl="0" marL="0" rtl="0" algn="l">
              <a:spcBef>
                <a:spcPts val="0"/>
              </a:spcBef>
              <a:spcAft>
                <a:spcPts val="0"/>
              </a:spcAft>
              <a:buNone/>
            </a:pPr>
            <a:r>
              <a:rPr lang="en" sz="800">
                <a:solidFill>
                  <a:srgbClr val="000000"/>
                </a:solidFill>
                <a:latin typeface="Arial"/>
                <a:ea typeface="Arial"/>
                <a:cs typeface="Arial"/>
                <a:sym typeface="Arial"/>
              </a:rPr>
              <a:t>Suggested Activities:  See Day 4 in the SSMU Standards-based Activities for PreK/K or 1, 2, or 3rd grade lessons.</a:t>
            </a:r>
            <a:endParaRPr sz="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b="1" baseline="-25000" sz="2600">
              <a:solidFill>
                <a:srgbClr val="000000"/>
              </a:solidFill>
            </a:endParaRPr>
          </a:p>
        </p:txBody>
      </p:sp>
      <p:pic>
        <p:nvPicPr>
          <p:cNvPr id="371" name="Google Shape;371;p55"/>
          <p:cNvPicPr preferRelativeResize="0"/>
          <p:nvPr/>
        </p:nvPicPr>
        <p:blipFill>
          <a:blip r:embed="rId3">
            <a:alphaModFix/>
          </a:blip>
          <a:stretch>
            <a:fillRect/>
          </a:stretch>
        </p:blipFill>
        <p:spPr>
          <a:xfrm>
            <a:off x="4475213" y="408675"/>
            <a:ext cx="3465425" cy="4084775"/>
          </a:xfrm>
          <a:prstGeom prst="rect">
            <a:avLst/>
          </a:prstGeom>
          <a:noFill/>
          <a:ln>
            <a:noFill/>
          </a:ln>
        </p:spPr>
      </p:pic>
      <p:sp>
        <p:nvSpPr>
          <p:cNvPr id="372" name="Google Shape;372;p55"/>
          <p:cNvSpPr txBox="1"/>
          <p:nvPr/>
        </p:nvSpPr>
        <p:spPr>
          <a:xfrm>
            <a:off x="5006225" y="4493450"/>
            <a:ext cx="34326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The Founder of Sand Springs</a:t>
            </a:r>
            <a:endParaRPr b="1">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6"/>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Pre-K</a:t>
            </a:r>
            <a:endParaRPr/>
          </a:p>
        </p:txBody>
      </p:sp>
      <p:sp>
        <p:nvSpPr>
          <p:cNvPr id="378" name="Google Shape;378;p56"/>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PK.3 The student will understand that history relates to events and people of other times and places. </a:t>
            </a:r>
            <a:endParaRPr b="1" sz="850">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1600"/>
              </a:spcBef>
              <a:spcAft>
                <a:spcPts val="0"/>
              </a:spcAft>
              <a:buNone/>
            </a:pPr>
            <a:r>
              <a:rPr b="1" lang="en" sz="850">
                <a:solidFill>
                  <a:srgbClr val="000000"/>
                </a:solidFill>
                <a:latin typeface="Arial"/>
                <a:ea typeface="Arial"/>
                <a:cs typeface="Arial"/>
                <a:sym typeface="Arial"/>
              </a:rPr>
              <a:t>PK.3.1 </a:t>
            </a:r>
            <a:r>
              <a:rPr lang="en" sz="850">
                <a:solidFill>
                  <a:srgbClr val="000000"/>
                </a:solidFill>
                <a:latin typeface="Arial"/>
                <a:ea typeface="Arial"/>
                <a:cs typeface="Arial"/>
                <a:sym typeface="Arial"/>
              </a:rPr>
              <a:t>Explain history as things that happened in the past.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PK.3.2 </a:t>
            </a:r>
            <a:r>
              <a:rPr lang="en" sz="850">
                <a:solidFill>
                  <a:srgbClr val="000000"/>
                </a:solidFill>
                <a:latin typeface="Arial"/>
                <a:ea typeface="Arial"/>
                <a:cs typeface="Arial"/>
                <a:sym typeface="Arial"/>
              </a:rPr>
              <a:t>Describe how we honor people and events of the past.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PK.3.3 </a:t>
            </a:r>
            <a:r>
              <a:rPr lang="en" sz="850">
                <a:solidFill>
                  <a:srgbClr val="000000"/>
                </a:solidFill>
                <a:latin typeface="Arial"/>
                <a:ea typeface="Arial"/>
                <a:cs typeface="Arial"/>
                <a:sym typeface="Arial"/>
              </a:rPr>
              <a:t>Use words and phrases, such as before and after, as they relate to chronology and time in order to explain how things change.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PK.3.4 </a:t>
            </a:r>
            <a:r>
              <a:rPr lang="en" sz="850">
                <a:solidFill>
                  <a:srgbClr val="000000"/>
                </a:solidFill>
                <a:latin typeface="Arial"/>
                <a:ea typeface="Arial"/>
                <a:cs typeface="Arial"/>
                <a:sym typeface="Arial"/>
              </a:rPr>
              <a:t>Explain that lessons can be learned from the past. </a:t>
            </a:r>
            <a:endParaRPr sz="85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379" name="Google Shape;379;p56"/>
          <p:cNvSpPr txBox="1"/>
          <p:nvPr/>
        </p:nvSpPr>
        <p:spPr>
          <a:xfrm>
            <a:off x="3724825" y="357800"/>
            <a:ext cx="4634400" cy="37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Use these DAY FOUR Extension Activity Slides or see the separate suggested </a:t>
            </a:r>
            <a:r>
              <a:rPr lang="en" sz="1000" u="sng">
                <a:solidFill>
                  <a:schemeClr val="accent5"/>
                </a:solidFill>
                <a:latin typeface="Roboto"/>
                <a:ea typeface="Roboto"/>
                <a:cs typeface="Roboto"/>
                <a:sym typeface="Roboto"/>
                <a:hlinkClick r:id="rId3">
                  <a:extLst>
                    <a:ext uri="{A12FA001-AC4F-418D-AE19-62706E023703}">
                      <ahyp:hlinkClr val="tx"/>
                    </a:ext>
                  </a:extLst>
                </a:hlinkClick>
              </a:rPr>
              <a:t>Activities Guide</a:t>
            </a:r>
            <a:r>
              <a:rPr lang="en" sz="1000">
                <a:latin typeface="Roboto"/>
                <a:ea typeface="Roboto"/>
                <a:cs typeface="Roboto"/>
                <a:sym typeface="Roboto"/>
              </a:rPr>
              <a:t>, </a:t>
            </a:r>
            <a:r>
              <a:rPr lang="en" sz="1000" u="sng">
                <a:solidFill>
                  <a:schemeClr val="accent5"/>
                </a:solidFill>
                <a:latin typeface="Roboto"/>
                <a:ea typeface="Roboto"/>
                <a:cs typeface="Roboto"/>
                <a:sym typeface="Roboto"/>
                <a:hlinkClick r:id="rId4">
                  <a:extLst>
                    <a:ext uri="{A12FA001-AC4F-418D-AE19-62706E023703}">
                      <ahyp:hlinkClr val="tx"/>
                    </a:ext>
                  </a:extLst>
                </a:hlinkClick>
              </a:rPr>
              <a:t>Resources</a:t>
            </a:r>
            <a:r>
              <a:rPr lang="en" sz="1000">
                <a:latin typeface="Roboto"/>
                <a:ea typeface="Roboto"/>
                <a:cs typeface="Roboto"/>
                <a:sym typeface="Roboto"/>
              </a:rPr>
              <a:t>, and</a:t>
            </a:r>
            <a:r>
              <a:rPr lang="en" sz="1000" u="sng">
                <a:solidFill>
                  <a:schemeClr val="accent5"/>
                </a:solidFill>
                <a:latin typeface="Roboto"/>
                <a:ea typeface="Roboto"/>
                <a:cs typeface="Roboto"/>
                <a:sym typeface="Roboto"/>
                <a:hlinkClick r:id="rId5">
                  <a:extLst>
                    <a:ext uri="{A12FA001-AC4F-418D-AE19-62706E023703}">
                      <ahyp:hlinkClr val="tx"/>
                    </a:ext>
                  </a:extLst>
                </a:hlinkClick>
              </a:rPr>
              <a:t> Picture File.</a:t>
            </a:r>
            <a:r>
              <a:rPr lang="en">
                <a:latin typeface="Roboto"/>
                <a:ea typeface="Roboto"/>
                <a:cs typeface="Roboto"/>
                <a:sym typeface="Roboto"/>
              </a:rPr>
              <a:t> </a:t>
            </a:r>
            <a:endParaRPr sz="10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sz="1200"/>
              <a:t>Invite student to tell about something that happened in the past, today, and that might happen tomorrow.</a:t>
            </a:r>
            <a:endParaRPr sz="1200"/>
          </a:p>
          <a:p>
            <a:pPr indent="0" lvl="0" marL="0" rtl="0" algn="l">
              <a:spcBef>
                <a:spcPts val="0"/>
              </a:spcBef>
              <a:spcAft>
                <a:spcPts val="0"/>
              </a:spcAft>
              <a:buNone/>
            </a:pPr>
            <a:r>
              <a:t/>
            </a:r>
            <a:endParaRPr b="1">
              <a:latin typeface="Roboto"/>
              <a:ea typeface="Roboto"/>
              <a:cs typeface="Roboto"/>
              <a:sym typeface="Roboto"/>
            </a:endParaRPr>
          </a:p>
          <a:p>
            <a:pPr indent="0" lvl="0" marL="0" rtl="0" algn="l">
              <a:lnSpc>
                <a:spcPct val="115000"/>
              </a:lnSpc>
              <a:spcBef>
                <a:spcPts val="0"/>
              </a:spcBef>
              <a:spcAft>
                <a:spcPts val="0"/>
              </a:spcAft>
              <a:buNone/>
            </a:pPr>
            <a:r>
              <a:rPr lang="en" sz="1200"/>
              <a:t> Then discuss the story using these sentence stems:</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In the past, _____.  Example:  In the past, Mrs. Page built a library in honor of Mr. Page.</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Long ago, _____.  Example: Long ago, Mrs. Page commissioned (paid a sculptor to create) a statue to honor her husband.</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Previously, _____. Example: Previously, Mr. Page did many things to help people in Sand Springs.</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Today, ____. Example: Today, we can help others in our community by _________.	</a:t>
            </a:r>
            <a:endParaRPr sz="1200"/>
          </a:p>
          <a:p>
            <a:pPr indent="-304800" lvl="0" marL="914400" rtl="0" algn="l">
              <a:lnSpc>
                <a:spcPct val="115000"/>
              </a:lnSpc>
              <a:spcBef>
                <a:spcPts val="1200"/>
              </a:spcBef>
              <a:spcAft>
                <a:spcPts val="0"/>
              </a:spcAft>
              <a:buSzPts val="1200"/>
              <a:buChar char="●"/>
            </a:pPr>
            <a:r>
              <a:rPr lang="en" sz="1200"/>
              <a:t> In the future, we can tell others the story of Charles Page.</a:t>
            </a:r>
            <a:endParaRPr sz="1200"/>
          </a:p>
          <a:p>
            <a:pPr indent="0" lvl="0" marL="0" rtl="0" algn="l">
              <a:lnSpc>
                <a:spcPct val="115000"/>
              </a:lnSpc>
              <a:spcBef>
                <a:spcPts val="1200"/>
              </a:spcBef>
              <a:spcAft>
                <a:spcPts val="0"/>
              </a:spcAft>
              <a:buNone/>
            </a:pPr>
            <a:r>
              <a:t/>
            </a:r>
            <a:endParaRPr sz="1200"/>
          </a:p>
          <a:p>
            <a:pPr indent="0" lvl="0" marL="0" rtl="0" algn="l">
              <a:lnSpc>
                <a:spcPct val="115000"/>
              </a:lnSpc>
              <a:spcBef>
                <a:spcPts val="1200"/>
              </a:spcBef>
              <a:spcAft>
                <a:spcPts val="0"/>
              </a:spcAft>
              <a:buNone/>
            </a:pPr>
            <a:r>
              <a:t/>
            </a:r>
            <a:endParaRPr sz="1200"/>
          </a:p>
          <a:p>
            <a:pPr indent="0" lvl="0" marL="0" rtl="0" algn="l">
              <a:lnSpc>
                <a:spcPct val="115000"/>
              </a:lnSpc>
              <a:spcBef>
                <a:spcPts val="1200"/>
              </a:spcBef>
              <a:spcAft>
                <a:spcPts val="0"/>
              </a:spcAft>
              <a:buNone/>
            </a:pPr>
            <a:r>
              <a:t/>
            </a:r>
            <a:endParaRPr sz="1200"/>
          </a:p>
          <a:p>
            <a:pPr indent="0" lvl="0" marL="457200" rtl="0" algn="l">
              <a:lnSpc>
                <a:spcPct val="115000"/>
              </a:lnSpc>
              <a:spcBef>
                <a:spcPts val="1200"/>
              </a:spcBef>
              <a:spcAft>
                <a:spcPts val="0"/>
              </a:spcAft>
              <a:buNone/>
            </a:pPr>
            <a:r>
              <a:t/>
            </a:r>
            <a:endParaRPr sz="1200"/>
          </a:p>
          <a:p>
            <a:pPr indent="0" lvl="0" marL="0" rtl="0" algn="l">
              <a:lnSpc>
                <a:spcPct val="115000"/>
              </a:lnSpc>
              <a:spcBef>
                <a:spcPts val="1200"/>
              </a:spcBef>
              <a:spcAft>
                <a:spcPts val="0"/>
              </a:spcAft>
              <a:buNone/>
            </a:pPr>
            <a:r>
              <a:rPr lang="en" sz="1200"/>
              <a:t> </a:t>
            </a:r>
            <a:endParaRPr sz="850"/>
          </a:p>
          <a:p>
            <a:pPr indent="0" lvl="0" marL="0" rtl="0" algn="l">
              <a:lnSpc>
                <a:spcPct val="115000"/>
              </a:lnSpc>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K</a:t>
            </a:r>
            <a:endParaRPr/>
          </a:p>
        </p:txBody>
      </p:sp>
      <p:sp>
        <p:nvSpPr>
          <p:cNvPr id="385" name="Google Shape;385;p5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K.3 </a:t>
            </a:r>
            <a:r>
              <a:rPr lang="en" sz="850">
                <a:solidFill>
                  <a:srgbClr val="000000"/>
                </a:solidFill>
                <a:latin typeface="Arial"/>
                <a:ea typeface="Arial"/>
                <a:cs typeface="Arial"/>
                <a:sym typeface="Arial"/>
              </a:rPr>
              <a:t>The student will understand that history relates to events and people of other times and places. </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b="1"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K.3.1 </a:t>
            </a:r>
            <a:r>
              <a:rPr lang="en" sz="850">
                <a:solidFill>
                  <a:srgbClr val="000000"/>
                </a:solidFill>
                <a:latin typeface="Arial"/>
                <a:ea typeface="Arial"/>
                <a:cs typeface="Arial"/>
                <a:sym typeface="Arial"/>
              </a:rPr>
              <a:t>Explain how events of the past may have affected our community and the way we live today.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K.3.2 </a:t>
            </a:r>
            <a:r>
              <a:rPr lang="en" sz="850">
                <a:solidFill>
                  <a:srgbClr val="000000"/>
                </a:solidFill>
                <a:latin typeface="Arial"/>
                <a:ea typeface="Arial"/>
                <a:cs typeface="Arial"/>
                <a:sym typeface="Arial"/>
              </a:rPr>
              <a:t>Explain how we honor people and events of the past.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K.3.3 </a:t>
            </a:r>
            <a:r>
              <a:rPr lang="en" sz="850">
                <a:solidFill>
                  <a:srgbClr val="000000"/>
                </a:solidFill>
                <a:latin typeface="Arial"/>
                <a:ea typeface="Arial"/>
                <a:cs typeface="Arial"/>
                <a:sym typeface="Arial"/>
              </a:rPr>
              <a:t>Use words and phrases related to chronology and time to explain how things change including before/after and yesterday/today/tomorrow. </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sz="85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386" name="Google Shape;386;p57"/>
          <p:cNvSpPr txBox="1"/>
          <p:nvPr/>
        </p:nvSpPr>
        <p:spPr>
          <a:xfrm>
            <a:off x="3933825" y="357800"/>
            <a:ext cx="4361700" cy="37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I</a:t>
            </a:r>
            <a:r>
              <a:rPr lang="en" sz="1200"/>
              <a:t>nvite student to tell about something that happened in the past, today, and that might happen tomorrow.</a:t>
            </a:r>
            <a:endParaRPr sz="1200"/>
          </a:p>
          <a:p>
            <a:pPr indent="0" lvl="0" marL="0" rtl="0" algn="l">
              <a:spcBef>
                <a:spcPts val="0"/>
              </a:spcBef>
              <a:spcAft>
                <a:spcPts val="0"/>
              </a:spcAft>
              <a:buNone/>
            </a:pPr>
            <a:r>
              <a:t/>
            </a:r>
            <a:endParaRPr b="1">
              <a:latin typeface="Roboto"/>
              <a:ea typeface="Roboto"/>
              <a:cs typeface="Roboto"/>
              <a:sym typeface="Roboto"/>
            </a:endParaRPr>
          </a:p>
          <a:p>
            <a:pPr indent="0" lvl="0" marL="0" rtl="0" algn="l">
              <a:lnSpc>
                <a:spcPct val="115000"/>
              </a:lnSpc>
              <a:spcBef>
                <a:spcPts val="0"/>
              </a:spcBef>
              <a:spcAft>
                <a:spcPts val="0"/>
              </a:spcAft>
              <a:buNone/>
            </a:pPr>
            <a:r>
              <a:rPr lang="en" sz="1200"/>
              <a:t> Then discuss the story using these sentence stems: </a:t>
            </a:r>
            <a:r>
              <a:rPr b="1" lang="en" sz="850"/>
              <a:t>K.3.3</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In the past, _____.  Example:  In the past, Mrs. Page built a library in honor of Mr. Page.</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Long ago, _____.  Example: Long ago, Mrs. Page commissioned (paid a sculptor to create) a statue to honor her husband.</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Previously, _____. Example: Previously, Mr. Page did many things to help people in Sand Springs.</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Today, ____. Example: Today, we can help others in our community by _________.	</a:t>
            </a:r>
            <a:endParaRPr sz="1200"/>
          </a:p>
          <a:p>
            <a:pPr indent="-304800" lvl="0" marL="914400" rtl="0" algn="l">
              <a:lnSpc>
                <a:spcPct val="115000"/>
              </a:lnSpc>
              <a:spcBef>
                <a:spcPts val="1200"/>
              </a:spcBef>
              <a:spcAft>
                <a:spcPts val="0"/>
              </a:spcAft>
              <a:buSzPts val="1200"/>
              <a:buChar char="●"/>
            </a:pPr>
            <a:r>
              <a:rPr lang="en" sz="1200"/>
              <a:t> In the future, we can tell others the story of Charles Page.</a:t>
            </a:r>
            <a:endParaRPr sz="1200"/>
          </a:p>
        </p:txBody>
      </p:sp>
      <p:sp>
        <p:nvSpPr>
          <p:cNvPr id="387" name="Google Shape;387;p57"/>
          <p:cNvSpPr txBox="1"/>
          <p:nvPr/>
        </p:nvSpPr>
        <p:spPr>
          <a:xfrm>
            <a:off x="4131150" y="4368600"/>
            <a:ext cx="43617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Kindergartners can also write and/or draw examples of past, present, and future using a 3 panel piece of folded paper.</a:t>
            </a:r>
            <a:r>
              <a:rPr lang="en">
                <a:latin typeface="Roboto"/>
                <a:ea typeface="Roboto"/>
                <a:cs typeface="Roboto"/>
                <a:sym typeface="Roboto"/>
              </a:rPr>
              <a:t> </a:t>
            </a:r>
            <a:endParaRPr>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8"/>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- 1st</a:t>
            </a:r>
            <a:endParaRPr/>
          </a:p>
        </p:txBody>
      </p:sp>
      <p:sp>
        <p:nvSpPr>
          <p:cNvPr id="393" name="Google Shape;393;p58"/>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1.3.2 </a:t>
            </a:r>
            <a:r>
              <a:rPr lang="en" sz="850">
                <a:solidFill>
                  <a:srgbClr val="000000"/>
                </a:solidFill>
                <a:latin typeface="Arial"/>
                <a:ea typeface="Arial"/>
                <a:cs typeface="Arial"/>
                <a:sym typeface="Arial"/>
              </a:rPr>
              <a:t>Describe the contributions of people and groups who have shaped our history and ways we commemorate important places and events of the past. </a:t>
            </a:r>
            <a:endParaRPr/>
          </a:p>
        </p:txBody>
      </p:sp>
      <p:sp>
        <p:nvSpPr>
          <p:cNvPr id="394" name="Google Shape;394;p58"/>
          <p:cNvSpPr txBox="1"/>
          <p:nvPr/>
        </p:nvSpPr>
        <p:spPr>
          <a:xfrm>
            <a:off x="3952875" y="631025"/>
            <a:ext cx="4512300" cy="386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Sentence stems for students to use in the story discussion:</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I think the story of Charles Page is important because ___.</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Sand Springs </a:t>
            </a:r>
            <a:r>
              <a:rPr lang="en" sz="1200"/>
              <a:t>is interesting because ___.</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I didn’t expect that Sand Springs ___.</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Charles Page’s statue reminds us that  ____.</a:t>
            </a:r>
            <a:r>
              <a:rPr lang="en" sz="1200"/>
              <a:t>			</a:t>
            </a:r>
            <a:endParaRPr sz="1200"/>
          </a:p>
          <a:p>
            <a:pPr indent="0" lvl="0" marL="457200" rtl="0" algn="l">
              <a:lnSpc>
                <a:spcPct val="115000"/>
              </a:lnSpc>
              <a:spcBef>
                <a:spcPts val="1200"/>
              </a:spcBef>
              <a:spcAft>
                <a:spcPts val="0"/>
              </a:spcAft>
              <a:buNone/>
            </a:pPr>
            <a:r>
              <a:t/>
            </a:r>
            <a:endParaRPr sz="1600"/>
          </a:p>
          <a:p>
            <a:pPr indent="0" lvl="0" marL="457200" rtl="0" algn="l">
              <a:lnSpc>
                <a:spcPct val="115000"/>
              </a:lnSpc>
              <a:spcBef>
                <a:spcPts val="120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9"/>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- 2nd</a:t>
            </a:r>
            <a:endParaRPr>
              <a:solidFill>
                <a:srgbClr val="000000"/>
              </a:solidFill>
            </a:endParaRPr>
          </a:p>
        </p:txBody>
      </p:sp>
      <p:sp>
        <p:nvSpPr>
          <p:cNvPr id="400" name="Google Shape;400;p59"/>
          <p:cNvSpPr txBox="1"/>
          <p:nvPr>
            <p:ph idx="1" type="body"/>
          </p:nvPr>
        </p:nvSpPr>
        <p:spPr>
          <a:xfrm>
            <a:off x="226075" y="1465775"/>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2.3.3 </a:t>
            </a:r>
            <a:r>
              <a:rPr lang="en" sz="850">
                <a:solidFill>
                  <a:srgbClr val="000000"/>
                </a:solidFill>
                <a:latin typeface="Arial"/>
                <a:ea typeface="Arial"/>
                <a:cs typeface="Arial"/>
                <a:sym typeface="Arial"/>
              </a:rPr>
              <a:t>Compare different accounts of the same historical event using primary and secondary sources. </a:t>
            </a:r>
            <a:endParaRPr sz="85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401" name="Google Shape;401;p59"/>
          <p:cNvSpPr txBox="1"/>
          <p:nvPr/>
        </p:nvSpPr>
        <p:spPr>
          <a:xfrm>
            <a:off x="3716025" y="561725"/>
            <a:ext cx="4746900" cy="41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50"/>
              <a:t>Essential Question</a:t>
            </a:r>
            <a:endParaRPr sz="1350"/>
          </a:p>
          <a:p>
            <a:pPr indent="0" lvl="0" marL="0" rtl="0" algn="l">
              <a:lnSpc>
                <a:spcPct val="115000"/>
              </a:lnSpc>
              <a:spcBef>
                <a:spcPts val="0"/>
              </a:spcBef>
              <a:spcAft>
                <a:spcPts val="0"/>
              </a:spcAft>
              <a:buNone/>
            </a:pPr>
            <a:r>
              <a:rPr lang="en" sz="900"/>
              <a:t>How do we know that the children really called Mr. Page, “Daddy Page”?</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Procedure:   Introduce primary and secondary sources in historical research.</a:t>
            </a:r>
            <a:endParaRPr sz="900"/>
          </a:p>
          <a:p>
            <a:pPr indent="0" lvl="0" marL="0" rtl="0" algn="l">
              <a:spcBef>
                <a:spcPts val="0"/>
              </a:spcBef>
              <a:spcAft>
                <a:spcPts val="0"/>
              </a:spcAft>
              <a:buNone/>
            </a:pPr>
            <a:r>
              <a:rPr b="1" lang="en" sz="900">
                <a:solidFill>
                  <a:srgbClr val="202124"/>
                </a:solidFill>
                <a:highlight>
                  <a:srgbClr val="FFFFFF"/>
                </a:highlight>
                <a:latin typeface="Roboto"/>
                <a:ea typeface="Roboto"/>
                <a:cs typeface="Roboto"/>
                <a:sym typeface="Roboto"/>
              </a:rPr>
              <a:t>Explain the difference between primary and secondary sources:</a:t>
            </a:r>
            <a:endParaRPr b="1" sz="9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b="1" lang="en" sz="900">
                <a:solidFill>
                  <a:srgbClr val="202124"/>
                </a:solidFill>
                <a:highlight>
                  <a:srgbClr val="FFFFFF"/>
                </a:highlight>
                <a:latin typeface="Roboto"/>
                <a:ea typeface="Roboto"/>
                <a:cs typeface="Roboto"/>
                <a:sym typeface="Roboto"/>
              </a:rPr>
              <a:t>Primary sources</a:t>
            </a:r>
            <a:r>
              <a:rPr lang="en" sz="900">
                <a:solidFill>
                  <a:srgbClr val="202124"/>
                </a:solidFill>
                <a:highlight>
                  <a:srgbClr val="FFFFFF"/>
                </a:highlight>
                <a:latin typeface="Roboto"/>
                <a:ea typeface="Roboto"/>
                <a:cs typeface="Roboto"/>
                <a:sym typeface="Roboto"/>
              </a:rPr>
              <a:t> provide a first-hand account of an event or time period and are considered to be authoritative. </a:t>
            </a:r>
            <a:endParaRPr sz="9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900">
                <a:solidFill>
                  <a:srgbClr val="202124"/>
                </a:solidFill>
                <a:highlight>
                  <a:srgbClr val="FFFFFF"/>
                </a:highlight>
                <a:latin typeface="Roboto"/>
                <a:ea typeface="Roboto"/>
                <a:cs typeface="Roboto"/>
                <a:sym typeface="Roboto"/>
              </a:rPr>
              <a:t>A </a:t>
            </a:r>
            <a:r>
              <a:rPr b="1" lang="en" sz="900">
                <a:solidFill>
                  <a:srgbClr val="202124"/>
                </a:solidFill>
                <a:highlight>
                  <a:srgbClr val="FFFFFF"/>
                </a:highlight>
                <a:latin typeface="Roboto"/>
                <a:ea typeface="Roboto"/>
                <a:cs typeface="Roboto"/>
                <a:sym typeface="Roboto"/>
              </a:rPr>
              <a:t>secondary source</a:t>
            </a:r>
            <a:r>
              <a:rPr lang="en" sz="900">
                <a:solidFill>
                  <a:srgbClr val="202124"/>
                </a:solidFill>
                <a:highlight>
                  <a:srgbClr val="FFFFFF"/>
                </a:highlight>
                <a:latin typeface="Roboto"/>
                <a:ea typeface="Roboto"/>
                <a:cs typeface="Roboto"/>
                <a:sym typeface="Roboto"/>
              </a:rPr>
              <a:t> of information is one that was created later by someone who did not experience or have first-hand knowledge of a person’s life or an event.</a:t>
            </a:r>
            <a:endParaRPr sz="9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9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900">
                <a:solidFill>
                  <a:srgbClr val="202124"/>
                </a:solidFill>
                <a:highlight>
                  <a:srgbClr val="FFFFFF"/>
                </a:highlight>
                <a:latin typeface="Roboto"/>
                <a:ea typeface="Roboto"/>
                <a:cs typeface="Roboto"/>
                <a:sym typeface="Roboto"/>
              </a:rPr>
              <a:t>In writing about historical people and events, writers must use primary and secondary sources because the people or events often happened before they were born..  In the story we just read, the writer told us that the children at the Sand Springs Children’s Home called Mr. Page, “Daddy Page”.  How did the writer discover this?  How can we verify that the writer was correct.  In historical writing, more than one source helps us know if something was or is true.</a:t>
            </a:r>
            <a:endParaRPr sz="9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900"/>
              <a:t>Source 1</a:t>
            </a:r>
            <a:endParaRPr sz="900"/>
          </a:p>
          <a:p>
            <a:pPr indent="0" lvl="0" marL="0" rtl="0" algn="l">
              <a:spcBef>
                <a:spcPts val="0"/>
              </a:spcBef>
              <a:spcAft>
                <a:spcPts val="0"/>
              </a:spcAft>
              <a:buNone/>
            </a:pPr>
            <a:r>
              <a:rPr lang="en" sz="900"/>
              <a:t>Opal Bennefield Clark Interview - Interview transcript- Voices of Oklahoma - Opal Bennefield Clark, page 10. - This interview is an example of an oral history as a primary source.</a:t>
            </a:r>
            <a:endParaRPr sz="900"/>
          </a:p>
          <a:p>
            <a:pPr indent="0" lvl="0" marL="0" rtl="0" algn="l">
              <a:spcBef>
                <a:spcPts val="0"/>
              </a:spcBef>
              <a:spcAft>
                <a:spcPts val="0"/>
              </a:spcAft>
              <a:buNone/>
            </a:pPr>
            <a:r>
              <a:rPr lang="en" sz="1100" u="sng">
                <a:solidFill>
                  <a:schemeClr val="accent5"/>
                </a:solidFill>
                <a:hlinkClick r:id="rId3">
                  <a:extLst>
                    <a:ext uri="{A12FA001-AC4F-418D-AE19-62706E023703}">
                      <ahyp:hlinkClr val="tx"/>
                    </a:ext>
                  </a:extLst>
                </a:hlinkClick>
              </a:rPr>
              <a:t>http://www.voicesofoklahoma.com/wp-content/uploads/2016/06/Page-Transcript.pdf</a:t>
            </a:r>
            <a:r>
              <a:rPr lang="en" sz="1100"/>
              <a:t>. pg. 10.  (See teacher note below for short transcript)</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Source 2 </a:t>
            </a:r>
            <a:endParaRPr sz="900"/>
          </a:p>
          <a:p>
            <a:pPr indent="0" lvl="0" marL="0" rtl="0" algn="l">
              <a:spcBef>
                <a:spcPts val="0"/>
              </a:spcBef>
              <a:spcAft>
                <a:spcPts val="0"/>
              </a:spcAft>
              <a:buNone/>
            </a:pPr>
            <a:r>
              <a:rPr lang="en" sz="900"/>
              <a:t>The Sand Springs website has a secondary source written about Charles Page based on other people’s research.</a:t>
            </a:r>
            <a:endParaRPr sz="900"/>
          </a:p>
          <a:p>
            <a:pPr indent="0" lvl="0" marL="0" rtl="0" algn="l">
              <a:spcBef>
                <a:spcPts val="0"/>
              </a:spcBef>
              <a:spcAft>
                <a:spcPts val="0"/>
              </a:spcAft>
              <a:buNone/>
            </a:pPr>
            <a:r>
              <a:rPr lang="en" sz="1100" u="sng">
                <a:solidFill>
                  <a:schemeClr val="accent5"/>
                </a:solidFill>
                <a:hlinkClick r:id="rId4">
                  <a:extLst>
                    <a:ext uri="{A12FA001-AC4F-418D-AE19-62706E023703}">
                      <ahyp:hlinkClr val="tx"/>
                    </a:ext>
                  </a:extLst>
                </a:hlinkClick>
              </a:rPr>
              <a:t>https://sandspringsok.org/483/Historic-Tour-4-Sand-Springs-Home</a:t>
            </a:r>
            <a:endParaRPr sz="12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lnSpc>
                <a:spcPct val="115000"/>
              </a:lnSpc>
              <a:spcBef>
                <a:spcPts val="0"/>
              </a:spcBef>
              <a:spcAft>
                <a:spcPts val="0"/>
              </a:spcAft>
              <a:buNone/>
            </a:pPr>
            <a:r>
              <a:t/>
            </a:r>
            <a:endParaRPr sz="9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402" name="Google Shape;402;p59"/>
          <p:cNvSpPr txBox="1"/>
          <p:nvPr/>
        </p:nvSpPr>
        <p:spPr>
          <a:xfrm>
            <a:off x="362525" y="2503775"/>
            <a:ext cx="2288400" cy="21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03" name="Google Shape;403;p59"/>
          <p:cNvSpPr txBox="1"/>
          <p:nvPr/>
        </p:nvSpPr>
        <p:spPr>
          <a:xfrm>
            <a:off x="362525" y="2424475"/>
            <a:ext cx="2288400" cy="21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4A86E8"/>
              </a:highlight>
              <a:latin typeface="Roboto"/>
              <a:ea typeface="Roboto"/>
              <a:cs typeface="Roboto"/>
              <a:sym typeface="Roboto"/>
            </a:endParaRPr>
          </a:p>
          <a:p>
            <a:pPr indent="0" lvl="0" marL="0" rtl="0" algn="l">
              <a:spcBef>
                <a:spcPts val="0"/>
              </a:spcBef>
              <a:spcAft>
                <a:spcPts val="0"/>
              </a:spcAft>
              <a:buNone/>
            </a:pPr>
            <a:r>
              <a:rPr lang="en" sz="1200">
                <a:highlight>
                  <a:srgbClr val="4A86E8"/>
                </a:highlight>
                <a:latin typeface="Roboto"/>
                <a:ea typeface="Roboto"/>
                <a:cs typeface="Roboto"/>
                <a:sym typeface="Roboto"/>
              </a:rPr>
              <a:t>Discussion:</a:t>
            </a:r>
            <a:endParaRPr sz="1200">
              <a:highlight>
                <a:srgbClr val="4A86E8"/>
              </a:highlight>
              <a:latin typeface="Roboto"/>
              <a:ea typeface="Roboto"/>
              <a:cs typeface="Roboto"/>
              <a:sym typeface="Roboto"/>
            </a:endParaRPr>
          </a:p>
          <a:p>
            <a:pPr indent="0" lvl="0" marL="0" rtl="0" algn="l">
              <a:spcBef>
                <a:spcPts val="0"/>
              </a:spcBef>
              <a:spcAft>
                <a:spcPts val="0"/>
              </a:spcAft>
              <a:buNone/>
            </a:pPr>
            <a:r>
              <a:t/>
            </a:r>
            <a:endParaRPr sz="1200">
              <a:highlight>
                <a:srgbClr val="4A86E8"/>
              </a:highlight>
              <a:latin typeface="Roboto"/>
              <a:ea typeface="Roboto"/>
              <a:cs typeface="Roboto"/>
              <a:sym typeface="Roboto"/>
            </a:endParaRPr>
          </a:p>
          <a:p>
            <a:pPr indent="0" lvl="0" marL="0" rtl="0" algn="l">
              <a:spcBef>
                <a:spcPts val="0"/>
              </a:spcBef>
              <a:spcAft>
                <a:spcPts val="0"/>
              </a:spcAft>
              <a:buNone/>
            </a:pPr>
            <a:r>
              <a:rPr lang="en" sz="1200">
                <a:highlight>
                  <a:srgbClr val="4A86E8"/>
                </a:highlight>
                <a:latin typeface="Roboto"/>
                <a:ea typeface="Roboto"/>
                <a:cs typeface="Roboto"/>
                <a:sym typeface="Roboto"/>
              </a:rPr>
              <a:t>What is the story that Opal told? What is the story told on the Sand Springs website?  </a:t>
            </a:r>
            <a:endParaRPr sz="1200">
              <a:highlight>
                <a:srgbClr val="4A86E8"/>
              </a:highlight>
              <a:latin typeface="Roboto"/>
              <a:ea typeface="Roboto"/>
              <a:cs typeface="Roboto"/>
              <a:sym typeface="Roboto"/>
            </a:endParaRPr>
          </a:p>
          <a:p>
            <a:pPr indent="0" lvl="0" marL="0" rtl="0" algn="l">
              <a:spcBef>
                <a:spcPts val="0"/>
              </a:spcBef>
              <a:spcAft>
                <a:spcPts val="0"/>
              </a:spcAft>
              <a:buNone/>
            </a:pPr>
            <a:r>
              <a:t/>
            </a:r>
            <a:endParaRPr sz="1200">
              <a:highlight>
                <a:srgbClr val="4A86E8"/>
              </a:highlight>
              <a:latin typeface="Roboto"/>
              <a:ea typeface="Roboto"/>
              <a:cs typeface="Roboto"/>
              <a:sym typeface="Roboto"/>
            </a:endParaRPr>
          </a:p>
          <a:p>
            <a:pPr indent="0" lvl="0" marL="0" rtl="0" algn="l">
              <a:spcBef>
                <a:spcPts val="0"/>
              </a:spcBef>
              <a:spcAft>
                <a:spcPts val="0"/>
              </a:spcAft>
              <a:buNone/>
            </a:pPr>
            <a:r>
              <a:rPr lang="en" sz="1200">
                <a:highlight>
                  <a:srgbClr val="4A86E8"/>
                </a:highlight>
                <a:latin typeface="Roboto"/>
                <a:ea typeface="Roboto"/>
                <a:cs typeface="Roboto"/>
                <a:sym typeface="Roboto"/>
              </a:rPr>
              <a:t>How are they the same?  </a:t>
            </a:r>
            <a:endParaRPr sz="1200">
              <a:highlight>
                <a:srgbClr val="4A86E8"/>
              </a:highlight>
              <a:latin typeface="Roboto"/>
              <a:ea typeface="Roboto"/>
              <a:cs typeface="Roboto"/>
              <a:sym typeface="Roboto"/>
            </a:endParaRPr>
          </a:p>
          <a:p>
            <a:pPr indent="0" lvl="0" marL="0" rtl="0" algn="l">
              <a:spcBef>
                <a:spcPts val="0"/>
              </a:spcBef>
              <a:spcAft>
                <a:spcPts val="0"/>
              </a:spcAft>
              <a:buNone/>
            </a:pPr>
            <a:r>
              <a:t/>
            </a:r>
            <a:endParaRPr sz="1200">
              <a:highlight>
                <a:srgbClr val="4A86E8"/>
              </a:highlight>
              <a:latin typeface="Roboto"/>
              <a:ea typeface="Roboto"/>
              <a:cs typeface="Roboto"/>
              <a:sym typeface="Roboto"/>
            </a:endParaRPr>
          </a:p>
          <a:p>
            <a:pPr indent="0" lvl="0" marL="0" rtl="0" algn="l">
              <a:spcBef>
                <a:spcPts val="0"/>
              </a:spcBef>
              <a:spcAft>
                <a:spcPts val="0"/>
              </a:spcAft>
              <a:buNone/>
            </a:pPr>
            <a:r>
              <a:rPr lang="en" sz="1200">
                <a:highlight>
                  <a:srgbClr val="4A86E8"/>
                </a:highlight>
                <a:latin typeface="Roboto"/>
                <a:ea typeface="Roboto"/>
                <a:cs typeface="Roboto"/>
                <a:sym typeface="Roboto"/>
              </a:rPr>
              <a:t>Different? </a:t>
            </a:r>
            <a:r>
              <a:rPr lang="en" sz="1000">
                <a:highlight>
                  <a:srgbClr val="4A86E8"/>
                </a:highlight>
                <a:latin typeface="Roboto"/>
                <a:ea typeface="Roboto"/>
                <a:cs typeface="Roboto"/>
                <a:sym typeface="Roboto"/>
              </a:rPr>
              <a:t> </a:t>
            </a:r>
            <a:endParaRPr>
              <a:highlight>
                <a:srgbClr val="4A86E8"/>
              </a:highlight>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0"/>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OK Social Studies Standards - 3rd</a:t>
            </a:r>
            <a:endParaRPr/>
          </a:p>
        </p:txBody>
      </p:sp>
      <p:sp>
        <p:nvSpPr>
          <p:cNvPr id="409" name="Google Shape;409;p60"/>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50">
                <a:solidFill>
                  <a:srgbClr val="000000"/>
                </a:solidFill>
                <a:latin typeface="Arial"/>
                <a:ea typeface="Arial"/>
                <a:cs typeface="Arial"/>
                <a:sym typeface="Arial"/>
              </a:rPr>
              <a:t>3.3 </a:t>
            </a:r>
            <a:r>
              <a:rPr lang="en" sz="850">
                <a:solidFill>
                  <a:srgbClr val="000000"/>
                </a:solidFill>
                <a:latin typeface="Arial"/>
                <a:ea typeface="Arial"/>
                <a:cs typeface="Arial"/>
                <a:sym typeface="Arial"/>
              </a:rPr>
              <a:t>The student will analyze the significant events and historic personalities contributing to the development of the state of Oklahoma. </a:t>
            </a:r>
            <a:endParaRPr sz="850">
              <a:solidFill>
                <a:srgbClr val="000000"/>
              </a:solidFill>
              <a:latin typeface="Arial"/>
              <a:ea typeface="Arial"/>
              <a:cs typeface="Arial"/>
              <a:sym typeface="Arial"/>
            </a:endParaRPr>
          </a:p>
          <a:p>
            <a:pPr indent="0" lvl="0" marL="0" rtl="0" algn="l">
              <a:spcBef>
                <a:spcPts val="0"/>
              </a:spcBef>
              <a:spcAft>
                <a:spcPts val="0"/>
              </a:spcAft>
              <a:buNone/>
            </a:pPr>
            <a:r>
              <a:t/>
            </a:r>
            <a:endParaRPr b="1" sz="850">
              <a:solidFill>
                <a:srgbClr val="000000"/>
              </a:solidFill>
              <a:latin typeface="Arial"/>
              <a:ea typeface="Arial"/>
              <a:cs typeface="Arial"/>
              <a:sym typeface="Arial"/>
            </a:endParaRPr>
          </a:p>
          <a:p>
            <a:pPr indent="0" lvl="0" marL="0" rtl="0" algn="l">
              <a:spcBef>
                <a:spcPts val="0"/>
              </a:spcBef>
              <a:spcAft>
                <a:spcPts val="0"/>
              </a:spcAft>
              <a:buNone/>
            </a:pPr>
            <a:r>
              <a:rPr b="1" lang="en" sz="850">
                <a:solidFill>
                  <a:srgbClr val="000000"/>
                </a:solidFill>
                <a:latin typeface="Arial"/>
                <a:ea typeface="Arial"/>
                <a:cs typeface="Arial"/>
                <a:sym typeface="Arial"/>
              </a:rPr>
              <a:t>3.3.12 </a:t>
            </a:r>
            <a:r>
              <a:rPr lang="en" sz="850">
                <a:solidFill>
                  <a:srgbClr val="000000"/>
                </a:solidFill>
                <a:latin typeface="Arial"/>
                <a:ea typeface="Arial"/>
                <a:cs typeface="Arial"/>
                <a:sym typeface="Arial"/>
              </a:rPr>
              <a:t>Examine notable historic and present-day Oklahomans utilizing biographies and information texts.</a:t>
            </a:r>
            <a:endParaRPr sz="85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410" name="Google Shape;410;p60"/>
          <p:cNvSpPr txBox="1"/>
          <p:nvPr/>
        </p:nvSpPr>
        <p:spPr>
          <a:xfrm>
            <a:off x="3774275" y="523875"/>
            <a:ext cx="4572000" cy="375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Sentence stems for students to use in the story discussion:</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I think the story of Charles Page is important because ___.</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Sand Springs is interesting because ___.</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I didn’t expect that Sand Springs ___.</a:t>
            </a:r>
            <a:endParaRPr sz="1200"/>
          </a:p>
          <a:p>
            <a:pPr indent="0" lvl="0" marL="457200" rtl="0" algn="l">
              <a:lnSpc>
                <a:spcPct val="115000"/>
              </a:lnSpc>
              <a:spcBef>
                <a:spcPts val="1200"/>
              </a:spcBef>
              <a:spcAft>
                <a:spcPts val="0"/>
              </a:spcAft>
              <a:buNone/>
            </a:pPr>
            <a:r>
              <a:rPr lang="en" sz="1200"/>
              <a:t>●</a:t>
            </a:r>
            <a:r>
              <a:rPr lang="en" sz="700">
                <a:latin typeface="Times New Roman"/>
                <a:ea typeface="Times New Roman"/>
                <a:cs typeface="Times New Roman"/>
                <a:sym typeface="Times New Roman"/>
              </a:rPr>
              <a:t>  	</a:t>
            </a:r>
            <a:r>
              <a:rPr lang="en" sz="1200"/>
              <a:t>Charles Page’s statue reminds us that  ____.</a:t>
            </a:r>
            <a:endParaRPr sz="1200"/>
          </a:p>
          <a:p>
            <a:pPr indent="0" lvl="0" marL="457200" rtl="0" algn="l">
              <a:lnSpc>
                <a:spcPct val="115000"/>
              </a:lnSpc>
              <a:spcBef>
                <a:spcPts val="1200"/>
              </a:spcBef>
              <a:spcAft>
                <a:spcPts val="0"/>
              </a:spcAft>
              <a:buNone/>
            </a:pPr>
            <a:r>
              <a:rPr lang="en" sz="1900"/>
              <a:t>•</a:t>
            </a:r>
            <a:r>
              <a:rPr lang="en" sz="1200"/>
              <a:t>	Oklahoma history has many stories about people.  Why do you think Charles Page is still remembered?	</a:t>
            </a:r>
            <a:endParaRPr sz="1200"/>
          </a:p>
          <a:p>
            <a:pPr indent="0" lvl="0" marL="457200" rtl="0" algn="l">
              <a:lnSpc>
                <a:spcPct val="115000"/>
              </a:lnSpc>
              <a:spcBef>
                <a:spcPts val="1200"/>
              </a:spcBef>
              <a:spcAft>
                <a:spcPts val="0"/>
              </a:spcAft>
              <a:buNone/>
            </a:pPr>
            <a:r>
              <a:rPr lang="en" sz="1200"/>
              <a:t>Complete the </a:t>
            </a:r>
            <a:r>
              <a:rPr i="1" lang="en" sz="1200"/>
              <a:t>Goodbye, Daddy Page</a:t>
            </a:r>
            <a:r>
              <a:rPr lang="en" sz="1200"/>
              <a:t> lesson sheet: </a:t>
            </a:r>
            <a:r>
              <a:rPr lang="en" sz="1200" u="sng">
                <a:solidFill>
                  <a:schemeClr val="hlink"/>
                </a:solidFill>
                <a:hlinkClick r:id="rId3"/>
              </a:rPr>
              <a:t>https://drive.google.com/file/d/1c2_6XoyzSvYLpkzVoJ3Wu0FH1Ls5s4wP/view?usp=sharing</a:t>
            </a:r>
            <a:endParaRPr sz="1200"/>
          </a:p>
          <a:p>
            <a:pPr indent="0" lvl="0" marL="457200" rtl="0" algn="l">
              <a:lnSpc>
                <a:spcPct val="115000"/>
              </a:lnSpc>
              <a:spcBef>
                <a:spcPts val="1200"/>
              </a:spcBef>
              <a:spcAft>
                <a:spcPts val="0"/>
              </a:spcAft>
              <a:buNone/>
            </a:pPr>
            <a:r>
              <a:t/>
            </a:r>
            <a:endParaRPr sz="1200"/>
          </a:p>
          <a:p>
            <a:pPr indent="0" lvl="0" marL="0" rtl="0" algn="l">
              <a:lnSpc>
                <a:spcPct val="115000"/>
              </a:lnSpc>
              <a:spcBef>
                <a:spcPts val="1200"/>
              </a:spcBef>
              <a:spcAft>
                <a:spcPts val="1200"/>
              </a:spcAft>
              <a:buNone/>
            </a:pPr>
            <a:r>
              <a:rPr lang="en" sz="1200"/>
              <a:t> 	</a:t>
            </a:r>
            <a:endParaRPr sz="12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1"/>
          <p:cNvSpPr txBox="1"/>
          <p:nvPr>
            <p:ph type="title"/>
          </p:nvPr>
        </p:nvSpPr>
        <p:spPr>
          <a:xfrm>
            <a:off x="265500" y="1970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Day 5 Review</a:t>
            </a:r>
            <a:endParaRPr/>
          </a:p>
        </p:txBody>
      </p:sp>
      <p:sp>
        <p:nvSpPr>
          <p:cNvPr id="416" name="Google Shape;416;p61"/>
          <p:cNvSpPr txBox="1"/>
          <p:nvPr>
            <p:ph idx="2" type="body"/>
          </p:nvPr>
        </p:nvSpPr>
        <p:spPr>
          <a:xfrm>
            <a:off x="4939500" y="724200"/>
            <a:ext cx="3837000" cy="396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Grades PreK/K /1- Assessment - Oral Test - See Resource Material 6a or Picture Book </a:t>
            </a:r>
            <a:r>
              <a:rPr lang="en"/>
              <a:t>Assessment </a:t>
            </a:r>
            <a:r>
              <a:rPr lang="en"/>
              <a:t>- See Resource link:  </a:t>
            </a:r>
            <a:r>
              <a:rPr lang="en" u="sng">
                <a:solidFill>
                  <a:schemeClr val="hlink"/>
                </a:solidFill>
                <a:hlinkClick r:id="rId3"/>
              </a:rPr>
              <a:t>https://drive.google.com/file/d/1AnzSmEzLeeLgAutA-shHpOZOJG3IyVp-/view?usp=sharing</a:t>
            </a:r>
            <a:endParaRPr/>
          </a:p>
          <a:p>
            <a:pPr indent="0" lvl="0" marL="0" rtl="0" algn="l">
              <a:spcBef>
                <a:spcPts val="1600"/>
              </a:spcBef>
              <a:spcAft>
                <a:spcPts val="1600"/>
              </a:spcAft>
              <a:buNone/>
            </a:pPr>
            <a:r>
              <a:rPr lang="en"/>
              <a:t>Grades 2/ 3 - Assessment - 	Chapter Book - </a:t>
            </a:r>
            <a:r>
              <a:rPr lang="en" u="sng">
                <a:solidFill>
                  <a:schemeClr val="accent5"/>
                </a:solidFill>
                <a:hlinkClick r:id="rId4">
                  <a:extLst>
                    <a:ext uri="{A12FA001-AC4F-418D-AE19-62706E023703}">
                      <ahyp:hlinkClr val="tx"/>
                    </a:ext>
                  </a:extLst>
                </a:hlinkClick>
              </a:rPr>
              <a:t>https://drive.google.com/file/d/17X62-rJIWT8zcm6-maq6JVX6VH-hCTyd/view?usp=sharing</a:t>
            </a:r>
            <a:endParaRPr/>
          </a:p>
        </p:txBody>
      </p:sp>
      <p:sp>
        <p:nvSpPr>
          <p:cNvPr id="417" name="Google Shape;417;p61"/>
          <p:cNvSpPr txBox="1"/>
          <p:nvPr>
            <p:ph idx="1" type="subTitle"/>
          </p:nvPr>
        </p:nvSpPr>
        <p:spPr>
          <a:xfrm>
            <a:off x="160350" y="1731025"/>
            <a:ext cx="43170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Retell the story. Ask students to reflect on this:  What is the most important thing to remember about Charles Page?</a:t>
            </a:r>
            <a:endParaRPr/>
          </a:p>
          <a:p>
            <a:pPr indent="0" lvl="0" marL="0" rtl="0" algn="ctr">
              <a:spcBef>
                <a:spcPts val="0"/>
              </a:spcBef>
              <a:spcAft>
                <a:spcPts val="0"/>
              </a:spcAft>
              <a:buNone/>
            </a:pPr>
            <a:r>
              <a:rPr lang="en" sz="1200"/>
              <a:t>Answers will vary.  Ask students to support their answers.</a:t>
            </a:r>
            <a:endParaRPr sz="1200"/>
          </a:p>
          <a:p>
            <a:pPr indent="0" lvl="0" marL="0" rtl="0" algn="ctr">
              <a:spcBef>
                <a:spcPts val="0"/>
              </a:spcBef>
              <a:spcAft>
                <a:spcPts val="0"/>
              </a:spcAft>
              <a:buNone/>
            </a:pPr>
            <a:r>
              <a:rPr lang="en" sz="1700"/>
              <a:t>Choose an assessment:</a:t>
            </a:r>
            <a:endParaRPr sz="1700"/>
          </a:p>
          <a:p>
            <a:pPr indent="0" lvl="0" marL="0" rtl="0" algn="ctr">
              <a:spcBef>
                <a:spcPts val="0"/>
              </a:spcBef>
              <a:spcAft>
                <a:spcPts val="0"/>
              </a:spcAft>
              <a:buNone/>
            </a:pPr>
            <a:r>
              <a:rPr lang="en" sz="1700"/>
              <a:t>PreK/K/1 Resource 6 (Oral Test) or Picture Book Writing/Drawing Assignment</a:t>
            </a:r>
            <a:endParaRPr sz="1700"/>
          </a:p>
          <a:p>
            <a:pPr indent="0" lvl="0" marL="0" rtl="0" algn="ctr">
              <a:spcBef>
                <a:spcPts val="0"/>
              </a:spcBef>
              <a:spcAft>
                <a:spcPts val="0"/>
              </a:spcAft>
              <a:buNone/>
            </a:pPr>
            <a:r>
              <a:rPr lang="en" sz="1700"/>
              <a:t>Grades 2 &amp; 3 Chapter Book Writing Assignment</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Background Information, cont.</a:t>
            </a:r>
            <a:endParaRPr/>
          </a:p>
        </p:txBody>
      </p:sp>
      <p:sp>
        <p:nvSpPr>
          <p:cNvPr id="96" name="Google Shape;96;p1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rgbClr val="000000"/>
                </a:solidFill>
                <a:latin typeface="Arial"/>
                <a:ea typeface="Arial"/>
                <a:cs typeface="Arial"/>
                <a:sym typeface="Arial"/>
              </a:rPr>
              <a:t>E.2 The student will evaluate how societies answer the three basic economic questions: what goods and services to produce, how to produce them and for whom are they produced.</a:t>
            </a:r>
            <a:endParaRPr b="1" i="1">
              <a:solidFill>
                <a:srgbClr val="000000"/>
              </a:solidFill>
              <a:latin typeface="Arial"/>
              <a:ea typeface="Arial"/>
              <a:cs typeface="Arial"/>
              <a:sym typeface="Arial"/>
            </a:endParaRPr>
          </a:p>
          <a:p>
            <a:pPr indent="0" lvl="0" marL="0" rtl="0" algn="l">
              <a:spcBef>
                <a:spcPts val="0"/>
              </a:spcBef>
              <a:spcAft>
                <a:spcPts val="0"/>
              </a:spcAft>
              <a:buNone/>
            </a:pPr>
            <a:r>
              <a:t/>
            </a:r>
            <a:endParaRPr b="1" i="1">
              <a:solidFill>
                <a:srgbClr val="000000"/>
              </a:solidFill>
              <a:latin typeface="Arial"/>
              <a:ea typeface="Arial"/>
              <a:cs typeface="Arial"/>
              <a:sym typeface="Arial"/>
            </a:endParaRPr>
          </a:p>
          <a:p>
            <a:pPr indent="0" lvl="0" marL="0" rtl="0" algn="l">
              <a:spcBef>
                <a:spcPts val="0"/>
              </a:spcBef>
              <a:spcAft>
                <a:spcPts val="0"/>
              </a:spcAft>
              <a:buNone/>
            </a:pPr>
            <a:r>
              <a:t/>
            </a:r>
            <a:endParaRPr b="1" i="1">
              <a:solidFill>
                <a:srgbClr val="000000"/>
              </a:solidFill>
              <a:latin typeface="Arial"/>
              <a:ea typeface="Arial"/>
              <a:cs typeface="Arial"/>
              <a:sym typeface="Arial"/>
            </a:endParaRPr>
          </a:p>
        </p:txBody>
      </p:sp>
      <p:sp>
        <p:nvSpPr>
          <p:cNvPr id="97" name="Google Shape;97;p17"/>
          <p:cNvSpPr txBox="1"/>
          <p:nvPr/>
        </p:nvSpPr>
        <p:spPr>
          <a:xfrm>
            <a:off x="3525000" y="246900"/>
            <a:ext cx="5321700" cy="444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While Charles Page was economically gaining ground at the turn of the century, others were struggling.  There were many cycles of economic downturns that affected the lives of subsistence farmers, a common occupation at the time.  Workers in oil fields were killed or maimed as a result of no safeguards in place to protect workers.  Also</a:t>
            </a:r>
            <a:endParaRPr sz="1200"/>
          </a:p>
          <a:p>
            <a:pPr indent="0" lvl="0" marL="0" rtl="0" algn="l">
              <a:lnSpc>
                <a:spcPct val="115000"/>
              </a:lnSpc>
              <a:spcBef>
                <a:spcPts val="0"/>
              </a:spcBef>
              <a:spcAft>
                <a:spcPts val="0"/>
              </a:spcAft>
              <a:buNone/>
            </a:pPr>
            <a:r>
              <a:rPr lang="en" sz="1200"/>
              <a:t>at the turn of the 20</a:t>
            </a:r>
            <a:r>
              <a:rPr baseline="30000" lang="en" sz="1200"/>
              <a:t>th</a:t>
            </a:r>
            <a:r>
              <a:rPr lang="en" sz="1200"/>
              <a:t> century, there were few charities or societal constructs in place to help people in need.  Women, whose opportunities were very limited, and their children suffered great hardships when men died or left their families.  Because Charles Page had lost his father at a young age and watched his mother struggle to care for the family, it was to these people that he offered help and hope.</a:t>
            </a:r>
            <a:endParaRPr sz="1200"/>
          </a:p>
          <a:p>
            <a:pPr indent="0" lvl="0" marL="0" rtl="0" algn="l">
              <a:lnSpc>
                <a:spcPct val="115000"/>
              </a:lnSpc>
              <a:spcBef>
                <a:spcPts val="0"/>
              </a:spcBef>
              <a:spcAft>
                <a:spcPts val="0"/>
              </a:spcAft>
              <a:buNone/>
            </a:pPr>
            <a:r>
              <a:rPr lang="en" sz="1200"/>
              <a:t> </a:t>
            </a:r>
            <a:endParaRPr sz="1200"/>
          </a:p>
          <a:p>
            <a:pPr indent="0" lvl="0" marL="0" rtl="0" algn="l">
              <a:lnSpc>
                <a:spcPct val="115000"/>
              </a:lnSpc>
              <a:spcBef>
                <a:spcPts val="0"/>
              </a:spcBef>
              <a:spcAft>
                <a:spcPts val="0"/>
              </a:spcAft>
              <a:buNone/>
            </a:pPr>
            <a:r>
              <a:rPr lang="en" sz="1200"/>
              <a:t>Mr. Page was not just civic-minded.  He understood that for his charity work to be maintained he would need substantial income.  He viewed business and industry as the means by which money flowing into a town would sustain jobs and therefore families and would produce a stable community.</a:t>
            </a:r>
            <a:endParaRPr sz="1200"/>
          </a:p>
          <a:p>
            <a:pPr indent="0" lvl="0" marL="0" rtl="0" algn="l">
              <a:lnSpc>
                <a:spcPct val="115000"/>
              </a:lnSpc>
              <a:spcBef>
                <a:spcPts val="0"/>
              </a:spcBef>
              <a:spcAft>
                <a:spcPts val="0"/>
              </a:spcAft>
              <a:buNone/>
            </a:pPr>
            <a:r>
              <a:rPr lang="en" sz="1200"/>
              <a:t> </a:t>
            </a:r>
            <a:endParaRPr sz="1200"/>
          </a:p>
          <a:p>
            <a:pPr indent="0" lvl="0" marL="0" rtl="0" algn="l">
              <a:lnSpc>
                <a:spcPct val="115000"/>
              </a:lnSpc>
              <a:spcBef>
                <a:spcPts val="0"/>
              </a:spcBef>
              <a:spcAft>
                <a:spcPts val="0"/>
              </a:spcAft>
              <a:buNone/>
            </a:pPr>
            <a:r>
              <a:rPr lang="en" sz="1200"/>
              <a:t>The following lessons have been created to encourage young students to learn about a part of a unique community history that affects our town’s economic and cultural development today.  These lessons for younger children are intended to help students personalize and connect with social studies standards.</a:t>
            </a:r>
            <a:endParaRPr sz="1200"/>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2"/>
          <p:cNvSpPr txBox="1"/>
          <p:nvPr>
            <p:ph type="title"/>
          </p:nvPr>
        </p:nvSpPr>
        <p:spPr>
          <a:xfrm>
            <a:off x="265500" y="77680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Open Education Resources</a:t>
            </a:r>
            <a:endParaRPr/>
          </a:p>
        </p:txBody>
      </p:sp>
      <p:sp>
        <p:nvSpPr>
          <p:cNvPr id="423" name="Google Shape;423;p62"/>
          <p:cNvSpPr txBox="1"/>
          <p:nvPr>
            <p:ph idx="1" type="subTitle"/>
          </p:nvPr>
        </p:nvSpPr>
        <p:spPr>
          <a:xfrm>
            <a:off x="265500" y="2400599"/>
            <a:ext cx="4045200" cy="231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https://www.oercommons.org/courseware/lesson/55505/student/297120</a:t>
            </a:r>
            <a:endParaRPr/>
          </a:p>
          <a:p>
            <a:pPr indent="0" lvl="0" marL="0" rtl="0" algn="ctr">
              <a:spcBef>
                <a:spcPts val="0"/>
              </a:spcBef>
              <a:spcAft>
                <a:spcPts val="0"/>
              </a:spcAft>
              <a:buNone/>
            </a:pPr>
            <a:r>
              <a:t/>
            </a:r>
            <a:endParaRPr/>
          </a:p>
          <a:p>
            <a:pPr indent="0" lvl="0" marL="0" rtl="0" algn="l">
              <a:lnSpc>
                <a:spcPct val="115000"/>
              </a:lnSpc>
              <a:spcBef>
                <a:spcPts val="0"/>
              </a:spcBef>
              <a:spcAft>
                <a:spcPts val="0"/>
              </a:spcAft>
              <a:buNone/>
            </a:pPr>
            <a:r>
              <a:rPr lang="en" sz="1500" u="sng">
                <a:solidFill>
                  <a:schemeClr val="accent5"/>
                </a:solidFill>
                <a:hlinkClick r:id="rId4">
                  <a:extLst>
                    <a:ext uri="{A12FA001-AC4F-418D-AE19-62706E023703}">
                      <ahyp:hlinkClr val="tx"/>
                    </a:ext>
                  </a:extLst>
                </a:hlinkClick>
              </a:rPr>
              <a:t>https://drive.google.com/file/d/1qmU4MaqUl9uTEwA28wVXN5JGy32sThc_/view?usp=sharing</a:t>
            </a:r>
            <a:endParaRPr/>
          </a:p>
          <a:p>
            <a:pPr indent="0" lvl="0" marL="0" rtl="0" algn="ctr">
              <a:spcBef>
                <a:spcPts val="1600"/>
              </a:spcBef>
              <a:spcAft>
                <a:spcPts val="0"/>
              </a:spcAft>
              <a:buNone/>
            </a:pPr>
            <a:r>
              <a:t/>
            </a:r>
            <a:endParaRPr/>
          </a:p>
        </p:txBody>
      </p:sp>
      <p:sp>
        <p:nvSpPr>
          <p:cNvPr id="424" name="Google Shape;424;p6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Links to Hometown Historian Videos: (TBA)</a:t>
            </a:r>
            <a:endParaRPr/>
          </a:p>
          <a:p>
            <a:pPr indent="0" lvl="0" marL="0" rtl="0" algn="l">
              <a:spcBef>
                <a:spcPts val="1600"/>
              </a:spcBef>
              <a:spcAft>
                <a:spcPts val="0"/>
              </a:spcAft>
              <a:buNone/>
            </a:pPr>
            <a:r>
              <a:rPr lang="en" u="sng">
                <a:solidFill>
                  <a:schemeClr val="hlink"/>
                </a:solidFill>
                <a:hlinkClick r:id="rId5"/>
              </a:rPr>
              <a:t>Connie Fisher</a:t>
            </a:r>
            <a:endParaRPr/>
          </a:p>
          <a:p>
            <a:pPr indent="0" lvl="0" marL="0" rtl="0" algn="l">
              <a:spcBef>
                <a:spcPts val="1600"/>
              </a:spcBef>
              <a:spcAft>
                <a:spcPts val="0"/>
              </a:spcAft>
              <a:buNone/>
            </a:pPr>
            <a:r>
              <a:rPr lang="en"/>
              <a:t>Ruth Ellen Henry</a:t>
            </a:r>
            <a:endParaRPr/>
          </a:p>
          <a:p>
            <a:pPr indent="0" lvl="0" marL="0" rtl="0" algn="l">
              <a:spcBef>
                <a:spcPts val="1600"/>
              </a:spcBef>
              <a:spcAft>
                <a:spcPts val="0"/>
              </a:spcAft>
              <a:buNone/>
            </a:pPr>
            <a:r>
              <a:rPr lang="en"/>
              <a:t>Alleene Bishop</a:t>
            </a:r>
            <a:endParaRPr/>
          </a:p>
          <a:p>
            <a:pPr indent="0" lvl="0" marL="0" rtl="0" algn="l">
              <a:spcBef>
                <a:spcPts val="1600"/>
              </a:spcBef>
              <a:spcAft>
                <a:spcPts val="0"/>
              </a:spcAft>
              <a:buNone/>
            </a:pPr>
            <a:r>
              <a:rPr lang="en"/>
              <a:t>Ginger Murphy, Museum Director</a:t>
            </a:r>
            <a:endParaRPr/>
          </a:p>
          <a:p>
            <a:pPr indent="0" lvl="0" marL="0" rtl="0" algn="l">
              <a:spcBef>
                <a:spcPts val="1600"/>
              </a:spcBef>
              <a:spcAft>
                <a:spcPts val="0"/>
              </a:spcAft>
              <a:buNone/>
            </a:pPr>
            <a:r>
              <a:rPr lang="en"/>
              <a:t>Dianna Phillips, Genealogy and Hometown History</a:t>
            </a:r>
            <a:endParaRPr/>
          </a:p>
          <a:p>
            <a:pPr indent="0" lvl="0" marL="0" rtl="0" algn="l">
              <a:spcBef>
                <a:spcPts val="1600"/>
              </a:spcBef>
              <a:spcAft>
                <a:spcPts val="160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3"/>
          <p:cNvSpPr txBox="1"/>
          <p:nvPr>
            <p:ph type="title"/>
          </p:nvPr>
        </p:nvSpPr>
        <p:spPr>
          <a:xfrm>
            <a:off x="460950" y="2065350"/>
            <a:ext cx="36873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can be learned at the museum?</a:t>
            </a:r>
            <a:endParaRPr/>
          </a:p>
        </p:txBody>
      </p:sp>
      <p:sp>
        <p:nvSpPr>
          <p:cNvPr id="430" name="Google Shape;430;p63"/>
          <p:cNvSpPr txBox="1"/>
          <p:nvPr/>
        </p:nvSpPr>
        <p:spPr>
          <a:xfrm>
            <a:off x="860825" y="3507900"/>
            <a:ext cx="2517900" cy="7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Roboto"/>
                <a:ea typeface="Roboto"/>
                <a:cs typeface="Roboto"/>
                <a:sym typeface="Roboto"/>
                <a:hlinkClick r:id="rId3"/>
              </a:rPr>
              <a:t>https://youtu.be/EekIi87EikI</a:t>
            </a:r>
            <a:endParaRPr>
              <a:latin typeface="Roboto"/>
              <a:ea typeface="Roboto"/>
              <a:cs typeface="Roboto"/>
              <a:sym typeface="Roboto"/>
            </a:endParaRPr>
          </a:p>
        </p:txBody>
      </p:sp>
      <p:sp>
        <p:nvSpPr>
          <p:cNvPr id="431" name="Google Shape;431;p63"/>
          <p:cNvSpPr txBox="1"/>
          <p:nvPr/>
        </p:nvSpPr>
        <p:spPr>
          <a:xfrm>
            <a:off x="1527975" y="764000"/>
            <a:ext cx="2873100" cy="9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Roboto"/>
                <a:ea typeface="Roboto"/>
                <a:cs typeface="Roboto"/>
                <a:sym typeface="Roboto"/>
                <a:hlinkClick r:id="rId4"/>
              </a:rPr>
              <a:t>https://youtu.be/lx9k3PLA6IA</a:t>
            </a:r>
            <a:endParaRPr>
              <a:latin typeface="Roboto"/>
              <a:ea typeface="Roboto"/>
              <a:cs typeface="Roboto"/>
              <a:sym typeface="Roboto"/>
            </a:endParaRPr>
          </a:p>
        </p:txBody>
      </p:sp>
      <p:sp>
        <p:nvSpPr>
          <p:cNvPr id="432" name="Google Shape;432;p63"/>
          <p:cNvSpPr txBox="1"/>
          <p:nvPr/>
        </p:nvSpPr>
        <p:spPr>
          <a:xfrm>
            <a:off x="5166625" y="1560400"/>
            <a:ext cx="3236400" cy="13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Roboto"/>
                <a:ea typeface="Roboto"/>
                <a:cs typeface="Roboto"/>
                <a:sym typeface="Roboto"/>
                <a:hlinkClick r:id="rId5"/>
              </a:rPr>
              <a:t>https://youtu.be/ryUBLJuesFM</a:t>
            </a:r>
            <a:endParaRPr>
              <a:latin typeface="Roboto"/>
              <a:ea typeface="Roboto"/>
              <a:cs typeface="Roboto"/>
              <a:sym typeface="Roboto"/>
            </a:endParaRPr>
          </a:p>
        </p:txBody>
      </p:sp>
      <p:pic>
        <p:nvPicPr>
          <p:cNvPr id="433" name="Google Shape;433;p63">
            <a:hlinkClick r:id="rId6"/>
          </p:cNvPr>
          <p:cNvPicPr preferRelativeResize="0"/>
          <p:nvPr/>
        </p:nvPicPr>
        <p:blipFill>
          <a:blip r:embed="rId7">
            <a:alphaModFix/>
          </a:blip>
          <a:stretch>
            <a:fillRect/>
          </a:stretch>
        </p:blipFill>
        <p:spPr>
          <a:xfrm>
            <a:off x="4768475" y="2065350"/>
            <a:ext cx="3755764" cy="1902799"/>
          </a:xfrm>
          <a:prstGeom prst="rect">
            <a:avLst/>
          </a:prstGeom>
          <a:noFill/>
          <a:ln>
            <a:noFill/>
          </a:ln>
        </p:spPr>
      </p:pic>
      <p:sp>
        <p:nvSpPr>
          <p:cNvPr id="434" name="Google Shape;434;p63"/>
          <p:cNvSpPr txBox="1"/>
          <p:nvPr/>
        </p:nvSpPr>
        <p:spPr>
          <a:xfrm>
            <a:off x="589125" y="192600"/>
            <a:ext cx="6990300" cy="5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More video resources TBA</a:t>
            </a:r>
            <a:endParaRPr>
              <a:latin typeface="Roboto"/>
              <a:ea typeface="Roboto"/>
              <a:cs typeface="Roboto"/>
              <a:sym typeface="Roboto"/>
            </a:endParaRPr>
          </a:p>
        </p:txBody>
      </p:sp>
      <p:sp>
        <p:nvSpPr>
          <p:cNvPr id="435" name="Google Shape;435;p63"/>
          <p:cNvSpPr txBox="1"/>
          <p:nvPr/>
        </p:nvSpPr>
        <p:spPr>
          <a:xfrm>
            <a:off x="2923275" y="4428100"/>
            <a:ext cx="375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Roboto"/>
                <a:ea typeface="Roboto"/>
                <a:cs typeface="Roboto"/>
                <a:sym typeface="Roboto"/>
                <a:hlinkClick r:id="rId8"/>
              </a:rPr>
              <a:t>https://youtu.be/kQADPse3Aq0</a:t>
            </a:r>
            <a:endParaRPr>
              <a:solidFill>
                <a:srgbClr val="00FFFF"/>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8"/>
          <p:cNvPicPr preferRelativeResize="0"/>
          <p:nvPr/>
        </p:nvPicPr>
        <p:blipFill rotWithShape="1">
          <a:blip r:embed="rId3">
            <a:alphaModFix/>
          </a:blip>
          <a:srcRect b="75437" l="30680" r="6296" t="0"/>
          <a:stretch/>
        </p:blipFill>
        <p:spPr>
          <a:xfrm rot="-158746">
            <a:off x="834280" y="513493"/>
            <a:ext cx="7475435" cy="41165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Story of Charles Page</a:t>
            </a:r>
            <a:endParaRPr/>
          </a:p>
        </p:txBody>
      </p:sp>
      <p:sp>
        <p:nvSpPr>
          <p:cNvPr id="108" name="Google Shape;108;p19"/>
          <p:cNvSpPr txBox="1"/>
          <p:nvPr>
            <p:ph idx="1" type="subTitle"/>
          </p:nvPr>
        </p:nvSpPr>
        <p:spPr>
          <a:xfrm>
            <a:off x="336725" y="275288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2400">
                <a:solidFill>
                  <a:srgbClr val="000000"/>
                </a:solidFill>
                <a:latin typeface="Arial"/>
                <a:ea typeface="Arial"/>
                <a:cs typeface="Arial"/>
                <a:sym typeface="Arial"/>
              </a:rPr>
              <a:t> Provided By:  </a:t>
            </a:r>
            <a:endParaRPr sz="2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2400">
                <a:solidFill>
                  <a:srgbClr val="000000"/>
                </a:solidFill>
                <a:latin typeface="Arial"/>
                <a:ea typeface="Arial"/>
                <a:cs typeface="Arial"/>
                <a:sym typeface="Arial"/>
              </a:rPr>
              <a:t>The Sand Springs Cultural and Historical Museum</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spcBef>
                <a:spcPts val="0"/>
              </a:spcBef>
              <a:spcAft>
                <a:spcPts val="0"/>
              </a:spcAft>
              <a:buNone/>
            </a:pPr>
            <a:r>
              <a:rPr lang="en" sz="1200"/>
              <a:t>Copyright 2021,  Sand Springs Cultural and Historical Museum, for educational and non-commercial use only.  Permission required for any other use.</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The solution</a:t>
            </a:r>
            <a:endParaRPr>
              <a:solidFill>
                <a:schemeClr val="lt1"/>
              </a:solidFill>
            </a:endParaRPr>
          </a:p>
        </p:txBody>
      </p:sp>
      <p:sp>
        <p:nvSpPr>
          <p:cNvPr id="114" name="Google Shape;114;p20"/>
          <p:cNvSpPr txBox="1"/>
          <p:nvPr/>
        </p:nvSpPr>
        <p:spPr>
          <a:xfrm>
            <a:off x="408900" y="419650"/>
            <a:ext cx="3837000" cy="44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t>The Beginning of a Dream – Day 1 Story</a:t>
            </a:r>
            <a:endParaRPr b="1" sz="1200"/>
          </a:p>
          <a:p>
            <a:pPr indent="0" lvl="0" marL="0" rtl="0" algn="l">
              <a:lnSpc>
                <a:spcPct val="115000"/>
              </a:lnSpc>
              <a:spcBef>
                <a:spcPts val="0"/>
              </a:spcBef>
              <a:spcAft>
                <a:spcPts val="0"/>
              </a:spcAft>
              <a:buNone/>
            </a:pPr>
            <a:r>
              <a:rPr lang="en" sz="1200"/>
              <a:t>“Charlie!” called his mother. “Come in now.  It’s suppertime.”  Charlie was startled by the sound of his mother’s voice.  He was having so much fun making buildings and roads in the sand.  He had forgotten that he wasn’t really in his imaginary city.  “Okay, mom,” he replied.  “I’ll be in soon.”  He took a last look at the city he had built and went inside for supper. </a:t>
            </a:r>
            <a:endParaRPr sz="1200"/>
          </a:p>
          <a:p>
            <a:pPr indent="0" lvl="0" marL="0" rtl="0" algn="l">
              <a:lnSpc>
                <a:spcPct val="115000"/>
              </a:lnSpc>
              <a:spcBef>
                <a:spcPts val="0"/>
              </a:spcBef>
              <a:spcAft>
                <a:spcPts val="0"/>
              </a:spcAft>
              <a:buNone/>
            </a:pPr>
            <a:r>
              <a:rPr lang="en" sz="1200"/>
              <a:t> </a:t>
            </a:r>
            <a:endParaRPr sz="1200"/>
          </a:p>
          <a:p>
            <a:pPr indent="0" lvl="0" marL="0" rtl="0" algn="l">
              <a:lnSpc>
                <a:spcPct val="115000"/>
              </a:lnSpc>
              <a:spcBef>
                <a:spcPts val="0"/>
              </a:spcBef>
              <a:spcAft>
                <a:spcPts val="0"/>
              </a:spcAft>
              <a:buNone/>
            </a:pPr>
            <a:r>
              <a:rPr lang="en" sz="1200"/>
              <a:t>Charlie was just 5 years old.  He showed his father the sand and mud city and probably told him all about the things he built.  “Here is the hotel.  Here is the bank.  Over here is the church and the school,” he could have explained proudly.  His father thought his son had a wonderful imagination and was very creative.  But some older boys came and knocked over the buildings that Charlie had built.  It made Charlie sad and angry, but he just said, “Someday I will build a city that you can’t knock down.”</a:t>
            </a:r>
            <a:endParaRPr sz="1200"/>
          </a:p>
          <a:p>
            <a:pPr indent="0" lvl="0" marL="0" rtl="0" algn="l">
              <a:lnSpc>
                <a:spcPct val="115000"/>
              </a:lnSpc>
              <a:spcBef>
                <a:spcPts val="0"/>
              </a:spcBef>
              <a:spcAft>
                <a:spcPts val="0"/>
              </a:spcAft>
              <a:buNone/>
            </a:pPr>
            <a:r>
              <a:rPr lang="en" sz="1200"/>
              <a:t> </a:t>
            </a:r>
            <a:endParaRPr sz="1200"/>
          </a:p>
          <a:p>
            <a:pPr indent="0" lvl="0" marL="0" rtl="0" algn="l">
              <a:spcBef>
                <a:spcPts val="0"/>
              </a:spcBef>
              <a:spcAft>
                <a:spcPts val="0"/>
              </a:spcAft>
              <a:buNone/>
            </a:pPr>
            <a:r>
              <a:t/>
            </a:r>
            <a:endParaRPr>
              <a:latin typeface="Roboto"/>
              <a:ea typeface="Roboto"/>
              <a:cs typeface="Roboto"/>
              <a:sym typeface="Roboto"/>
            </a:endParaRPr>
          </a:p>
        </p:txBody>
      </p:sp>
      <p:sp>
        <p:nvSpPr>
          <p:cNvPr id="115" name="Google Shape;115;p20"/>
          <p:cNvSpPr txBox="1"/>
          <p:nvPr/>
        </p:nvSpPr>
        <p:spPr>
          <a:xfrm>
            <a:off x="5302100" y="3834675"/>
            <a:ext cx="3150600" cy="7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At age 5, Charlie Page made a city of mud and dirt.</a:t>
            </a:r>
            <a:endParaRPr>
              <a:latin typeface="Roboto"/>
              <a:ea typeface="Roboto"/>
              <a:cs typeface="Roboto"/>
              <a:sym typeface="Roboto"/>
            </a:endParaRPr>
          </a:p>
        </p:txBody>
      </p:sp>
      <p:pic>
        <p:nvPicPr>
          <p:cNvPr id="116" name="Google Shape;116;p20"/>
          <p:cNvPicPr preferRelativeResize="0"/>
          <p:nvPr/>
        </p:nvPicPr>
        <p:blipFill rotWithShape="1">
          <a:blip r:embed="rId3">
            <a:alphaModFix/>
          </a:blip>
          <a:srcRect b="-7929" l="0" r="0" t="40842"/>
          <a:stretch/>
        </p:blipFill>
        <p:spPr>
          <a:xfrm>
            <a:off x="5251100" y="537301"/>
            <a:ext cx="3429346" cy="3450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idx="1" type="subTitle"/>
          </p:nvPr>
        </p:nvSpPr>
        <p:spPr>
          <a:xfrm>
            <a:off x="265500" y="453202"/>
            <a:ext cx="4045200" cy="4112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Charlie grew to be a clever and creative boy.  He had all kinds of ideas on ways to do things that others just didn’t think about doing.  His ideas were often very good and he found imaginative ways to get things done.</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But when Charlie was eleven years old his father died.  It made Charlie sad and changed a lot of things for his family. One day he found his mother crying because she was so worried about how she could earn money.  He said, “Don’t worry, mother.  When I get to be a man you won’t have to work. I’ll take care of you.”</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In those days of long ago some boys, even as young as 11, had to quit school to work so they could help their families earn enough money to eat and to have a home.  Charlie’s mother didn’t like it, but she knew that she had no choice.  Charlie quit school and worked many jobs to help take care of his family.  He worked in a store, hauled timber, was a police officer,* a miner, and more! Whatever he could find to do he did so he could help his family.</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pic>
        <p:nvPicPr>
          <p:cNvPr id="122" name="Google Shape;122;p21"/>
          <p:cNvPicPr preferRelativeResize="0"/>
          <p:nvPr/>
        </p:nvPicPr>
        <p:blipFill>
          <a:blip r:embed="rId3">
            <a:alphaModFix/>
          </a:blip>
          <a:stretch>
            <a:fillRect/>
          </a:stretch>
        </p:blipFill>
        <p:spPr>
          <a:xfrm>
            <a:off x="5010000" y="582900"/>
            <a:ext cx="3815552" cy="2861649"/>
          </a:xfrm>
          <a:prstGeom prst="rect">
            <a:avLst/>
          </a:prstGeom>
          <a:noFill/>
          <a:ln>
            <a:noFill/>
          </a:ln>
        </p:spPr>
      </p:pic>
      <p:sp>
        <p:nvSpPr>
          <p:cNvPr id="123" name="Google Shape;123;p21"/>
          <p:cNvSpPr txBox="1"/>
          <p:nvPr/>
        </p:nvSpPr>
        <p:spPr>
          <a:xfrm>
            <a:off x="5269425" y="3704700"/>
            <a:ext cx="32967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Charlie stopped going to school and went to work to help his family.</a:t>
            </a:r>
            <a:endParaRPr>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